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8" r:id="rId4"/>
    <p:sldMasterId id="2147484262" r:id="rId5"/>
    <p:sldMasterId id="2147484280" r:id="rId6"/>
    <p:sldMasterId id="2147484271" r:id="rId7"/>
    <p:sldMasterId id="2147484312" r:id="rId8"/>
  </p:sldMasterIdLst>
  <p:notesMasterIdLst>
    <p:notesMasterId r:id="rId20"/>
  </p:notesMasterIdLst>
  <p:handoutMasterIdLst>
    <p:handoutMasterId r:id="rId21"/>
  </p:handoutMasterIdLst>
  <p:sldIdLst>
    <p:sldId id="1437" r:id="rId9"/>
    <p:sldId id="1410" r:id="rId10"/>
    <p:sldId id="1411" r:id="rId11"/>
    <p:sldId id="1413" r:id="rId12"/>
    <p:sldId id="1414" r:id="rId13"/>
    <p:sldId id="1415" r:id="rId14"/>
    <p:sldId id="1416" r:id="rId15"/>
    <p:sldId id="1417" r:id="rId16"/>
    <p:sldId id="1438" r:id="rId17"/>
    <p:sldId id="1439" r:id="rId18"/>
    <p:sldId id="1440" r:id="rId19"/>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4231">
          <p15:clr>
            <a:srgbClr val="A4A3A4"/>
          </p15:clr>
        </p15:guide>
        <p15:guide id="3" pos="2412">
          <p15:clr>
            <a:srgbClr val="A4A3A4"/>
          </p15:clr>
        </p15:guide>
        <p15:guide id="4" pos="278">
          <p15:clr>
            <a:srgbClr val="A4A3A4"/>
          </p15:clr>
        </p15:guide>
        <p15:guide id="5" pos="714">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DC3C00"/>
    <a:srgbClr val="696969"/>
    <a:srgbClr val="7FBA00"/>
    <a:srgbClr val="969696"/>
    <a:srgbClr val="7F7F7F"/>
    <a:srgbClr val="505050"/>
    <a:srgbClr val="F0880A"/>
    <a:srgbClr val="A6A6A6"/>
    <a:srgbClr val="00682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7" autoAdjust="0"/>
    <p:restoredTop sz="90078" autoAdjust="0"/>
  </p:normalViewPr>
  <p:slideViewPr>
    <p:cSldViewPr snapToGrid="0">
      <p:cViewPr>
        <p:scale>
          <a:sx n="66" d="100"/>
          <a:sy n="66" d="100"/>
        </p:scale>
        <p:origin x="326" y="240"/>
      </p:cViewPr>
      <p:guideLst>
        <p:guide orient="horz" pos="781"/>
        <p:guide orient="horz" pos="4231"/>
        <p:guide pos="2412"/>
        <p:guide pos="278"/>
        <p:guide pos="714"/>
      </p:guideLst>
    </p:cSldViewPr>
  </p:slideViewPr>
  <p:notesTextViewPr>
    <p:cViewPr>
      <p:scale>
        <a:sx n="100" d="100"/>
        <a:sy n="100" d="100"/>
      </p:scale>
      <p:origin x="0" y="0"/>
    </p:cViewPr>
  </p:notesTextViewPr>
  <p:sorterViewPr>
    <p:cViewPr>
      <p:scale>
        <a:sx n="70" d="100"/>
        <a:sy n="70" d="100"/>
      </p:scale>
      <p:origin x="0" y="0"/>
    </p:cViewPr>
  </p:sorterViewPr>
  <p:notesViewPr>
    <p:cSldViewPr snapToGrid="0" showGuides="1">
      <p:cViewPr>
        <p:scale>
          <a:sx n="100" d="100"/>
          <a:sy n="100" d="100"/>
        </p:scale>
        <p:origin x="3528" y="-162"/>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E219B1A-AE41-483B-A766-69B9363DDA6A}" type="datetimeFigureOut">
              <a:rPr lang="en-US" smtClean="0">
                <a:latin typeface="Segoe UI" pitchFamily="34" charset="0"/>
              </a:rPr>
              <a:t>10/28/2023</a:t>
            </a:fld>
            <a:endParaRPr lang="en-US" dirty="0">
              <a:latin typeface="Segoe UI" pitchFamily="34" charset="0"/>
            </a:endParaRPr>
          </a:p>
        </p:txBody>
      </p:sp>
      <p:sp>
        <p:nvSpPr>
          <p:cNvPr id="8" name="Footer Placeholder 7"/>
          <p:cNvSpPr>
            <a:spLocks noGrp="1"/>
          </p:cNvSpPr>
          <p:nvPr>
            <p:ph type="ftr" sz="quarter" idx="2"/>
          </p:nvPr>
        </p:nvSpPr>
        <p:spPr>
          <a:xfrm>
            <a:off x="1" y="8917422"/>
            <a:ext cx="6001591" cy="341322"/>
          </a:xfrm>
          <a:prstGeom prst="rect">
            <a:avLst/>
          </a:prstGeom>
        </p:spPr>
        <p:txBody>
          <a:bodyPr vert="horz" lIns="94229" tIns="47114" rIns="94229" bIns="47114" rtlCol="0" anchor="b"/>
          <a:lstStyle>
            <a:lvl1pPr algn="l">
              <a:defRPr sz="1200"/>
            </a:lvl1pPr>
          </a:lstStyle>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4" y="8917422"/>
            <a:ext cx="1111077"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20688" y="704850"/>
            <a:ext cx="6261100" cy="3521075"/>
          </a:xfrm>
          <a:prstGeom prst="rect">
            <a:avLst/>
          </a:prstGeom>
          <a:noFill/>
          <a:ln w="12700">
            <a:solidFill>
              <a:prstClr val="black"/>
            </a:solidFill>
          </a:ln>
        </p:spPr>
        <p:txBody>
          <a:bodyPr vert="horz" lIns="94229" tIns="47114" rIns="94229" bIns="47114" rtlCol="0" anchor="ctr"/>
          <a:lstStyle/>
          <a:p>
            <a:endParaRPr lang="en-US" dirty="0"/>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29" indent="0" algn="l">
              <a:defRPr sz="1200"/>
            </a:lvl1p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D51B1278-D92B-4AF3-A9C1-71DD298190CE}" type="datetimeFigureOut">
              <a:rPr lang="en-US" smtClean="0"/>
              <a:pPr/>
              <a:t>10/28/2023</a:t>
            </a:fld>
            <a:endParaRPr lang="en-US" dirty="0"/>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95984E4-65F9-4A2A-9DFE-962DAF44035F}" type="datetime1">
              <a:rPr lang="en-US" smtClean="0"/>
              <a:t>10/28/2023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0357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Data </a:t>
            </a:r>
            <a:r>
              <a:rPr lang="en-US" dirty="0"/>
              <a:t>– the size,</a:t>
            </a:r>
            <a:r>
              <a:rPr lang="en-US" baseline="0" dirty="0"/>
              <a:t> type, shape of data that business are analyze is changing. </a:t>
            </a:r>
          </a:p>
          <a:p>
            <a:endParaRPr lang="en-US" baseline="0" dirty="0"/>
          </a:p>
          <a:p>
            <a:r>
              <a:rPr lang="en-US" b="1" baseline="0" dirty="0"/>
              <a:t>Data from sensors</a:t>
            </a:r>
            <a:r>
              <a:rPr lang="en-US" baseline="0" dirty="0"/>
              <a:t>: RFID tags in manufacturing, or location data for company’s with large fleets. </a:t>
            </a:r>
          </a:p>
          <a:p>
            <a:r>
              <a:rPr lang="en-US" b="1" baseline="0" dirty="0"/>
              <a:t>Data from social media </a:t>
            </a:r>
            <a:r>
              <a:rPr lang="en-US" baseline="0" dirty="0"/>
              <a:t>like </a:t>
            </a:r>
            <a:r>
              <a:rPr lang="en-US" baseline="0" dirty="0" err="1"/>
              <a:t>facebook</a:t>
            </a:r>
            <a:r>
              <a:rPr lang="en-US" baseline="0" dirty="0"/>
              <a:t>, twitter, Linked-In – for analyzing the success of a marketing campaign or to assess customer sentiment or to gather feedback to help shape products or services. </a:t>
            </a:r>
          </a:p>
          <a:p>
            <a:r>
              <a:rPr lang="en-US" b="1" baseline="0" dirty="0"/>
              <a:t>Public data </a:t>
            </a:r>
            <a:r>
              <a:rPr lang="en-US" baseline="0" dirty="0"/>
              <a:t>– traffic or weather feeds, or data published from data.gov initiatives </a:t>
            </a:r>
            <a:r>
              <a:rPr lang="en-US" baseline="0" dirty="0" err="1"/>
              <a:t>etc</a:t>
            </a:r>
            <a:endParaRPr lang="en-US" baseline="0" dirty="0"/>
          </a:p>
          <a:p>
            <a:endParaRPr lang="en-US" baseline="0" dirty="0"/>
          </a:p>
          <a:p>
            <a:r>
              <a:rPr lang="en-US" baseline="0" dirty="0"/>
              <a:t>Being able to easily tap into these data sources from smarter analytics to drive business insight is a prevalent theme. </a:t>
            </a:r>
          </a:p>
          <a:p>
            <a:endParaRPr lang="en-US" baseline="0" dirty="0"/>
          </a:p>
          <a:p>
            <a:r>
              <a:rPr lang="en-US" b="1" baseline="0" dirty="0" err="1"/>
              <a:t>Consumerization</a:t>
            </a:r>
            <a:r>
              <a:rPr lang="en-US" b="1" baseline="0" dirty="0"/>
              <a:t> of IT </a:t>
            </a:r>
            <a:r>
              <a:rPr lang="en-US" baseline="0" dirty="0"/>
              <a:t>– this is about choice. I as an individual want to work on the device of my choice. From wherever I want to work. This extends beyond devices to include apps and user experiences. I search for information all the time at home on the web, I want to have that same experience at the office. I’ll talk today about how we’re bringing these experiences to the world of data as well.  </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6034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a:t>
            </a:r>
          </a:p>
          <a:p>
            <a:endParaRPr lang="en-US" dirty="0"/>
          </a:p>
          <a:p>
            <a:pPr lvl="1"/>
            <a:r>
              <a:rPr lang="en-US" sz="1000" b="1" dirty="0"/>
              <a:t>Excel is the most commonly used analytical tool for business users</a:t>
            </a:r>
            <a:r>
              <a:rPr lang="en-US" sz="1000" dirty="0"/>
              <a:t> – it truly is accessible to anyone. No other vendor has the ability to reach a billion users through tools they already know and use. Today Excel delivers end-to-end self-service BI functionality through capabilities such as Power Query, Power Pivot, Power View and Power Map. With the accessibility of Excel and proliferation of Office 365, we can lower the barrier of entry for businesses who want to take advantage of the benefits of business intelligence by putting the right analytics tools in everyone’s hands with no friction.</a:t>
            </a:r>
          </a:p>
          <a:p>
            <a:pPr marL="111539" lvl="1" indent="0">
              <a:buNone/>
            </a:pPr>
            <a:endParaRPr lang="en-US" dirty="0">
              <a:effectLst/>
            </a:endParaRPr>
          </a:p>
          <a:p>
            <a:pPr marL="175016" indent="-175016">
              <a:buFont typeface="Arial" panose="020B0604020202020204" pitchFamily="34" charset="0"/>
              <a:buChar char="•"/>
            </a:pPr>
            <a:r>
              <a:rPr lang="en-US" sz="1000" b="1" dirty="0"/>
              <a:t>Ease of deployment through Office 365.</a:t>
            </a:r>
            <a:r>
              <a:rPr lang="en-US" sz="1000" dirty="0"/>
              <a:t>. Power BI dramatically simplifies and reduces the time it takes for IT to setup and manage the complex infrastructure needed for an enterprise wide BI platform</a:t>
            </a:r>
            <a:r>
              <a:rPr lang="en-US" sz="1100" dirty="0"/>
              <a:t>. Power BI enables businesses to balance between the needs of business users working in Excel and an IT department’s requirements for agility, monitoring and governance. IT can also provide business users the ability to search and access IT sanctioned corporate data sources both on premises and in the cloud while monitoring query usage against their data. </a:t>
            </a:r>
          </a:p>
          <a:p>
            <a:pPr marL="175016" indent="-175016">
              <a:buFont typeface="Arial" panose="020B0604020202020204" pitchFamily="34" charset="0"/>
              <a:buChar char="•"/>
            </a:pPr>
            <a:endParaRPr lang="en-US" sz="1100" b="1" dirty="0"/>
          </a:p>
          <a:p>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Powerful Self-Service BI in Excel 2013:</a:t>
            </a:r>
            <a:r>
              <a:rPr lang="en-US" sz="1100" dirty="0"/>
              <a:t> We are taking our most powerful business intelligence solutions and building them directly into Excel.  </a:t>
            </a:r>
          </a:p>
          <a:p>
            <a:endParaRPr lang="en-US" sz="1100" dirty="0"/>
          </a:p>
          <a:p>
            <a:r>
              <a:rPr lang="en-US" sz="1000" dirty="0"/>
              <a:t>There has never been such an abundance of available and useful information as there is today both across the web and across your organization. However, users are challenged with effectively discovering and connecting to this information so that they can gain the insights they need. </a:t>
            </a:r>
          </a:p>
          <a:p>
            <a:r>
              <a:rPr lang="en-US" sz="1000" dirty="0"/>
              <a:t>  </a:t>
            </a:r>
          </a:p>
          <a:p>
            <a:r>
              <a:rPr lang="en-US" sz="1000" dirty="0"/>
              <a:t>Power Query enables information workers with a familiar and intuitive experience for finding and connect to data from within Excel. Providing them with ease of combining and transforming this data so that it can be analyzed and visualized for deeper insight. Power Query supports a wide variety of data sources including relational, structured and semi-structured data, OData, data from the Web, Hadoop, as well as Data Search capabilities that provide users with a search experience for data, returning relevant data sets from across the enterprise and from external sources. </a:t>
            </a:r>
          </a:p>
          <a:p>
            <a:endParaRPr lang="en-US" sz="1100" b="1"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1260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a:p>
            <a:r>
              <a:rPr lang="en-US" sz="1100" dirty="0"/>
              <a:t>Power Pivot allows Excel users continue to create sophisticated models with data in Excel by creating relationships, custom measures and calculations, hierarchies, and KPI’s. Power Pivot models process data in-memory so that users can analyze 100’s of millions of rows of data with lightning fast performance. Power Pivot also compresses the data to reduce file sizes. </a:t>
            </a:r>
            <a:endParaRPr lang="en-US" sz="1100" b="1" dirty="0"/>
          </a:p>
          <a:p>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6450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016" indent="-175016" defTabSz="951798">
              <a:spcAft>
                <a:spcPts val="347"/>
              </a:spcAft>
              <a:buFont typeface="Arial" panose="020B0604020202020204" pitchFamily="34" charset="0"/>
              <a:buChar char="•"/>
              <a:defRPr/>
            </a:pPr>
            <a:r>
              <a:rPr lang="en-US" sz="1000" dirty="0"/>
              <a:t>In Excel 2013 we also introduced a host of new visual </a:t>
            </a:r>
            <a:r>
              <a:rPr lang="en-US" sz="1000" dirty="0" err="1"/>
              <a:t>capabilitie</a:t>
            </a:r>
            <a:r>
              <a:rPr lang="en-US" sz="1000" dirty="0"/>
              <a:t>. Quick Analysis provided immediate views of various visualization options and reduced the time to add them on your data, Chart Recommendations used intelligent heuristics to suggest charts. The charting functionality provided live preview, richer data labels, and easier ways to add chart elements, apply styles, and filter directly from the charts. </a:t>
            </a:r>
          </a:p>
          <a:p>
            <a:pPr marL="175016" indent="-175016" defTabSz="951798">
              <a:spcAft>
                <a:spcPts val="347"/>
              </a:spcAft>
              <a:buFont typeface="Arial" panose="020B0604020202020204" pitchFamily="34" charset="0"/>
              <a:buChar char="•"/>
              <a:defRPr/>
            </a:pPr>
            <a:endParaRPr lang="en-US" sz="1000" dirty="0"/>
          </a:p>
          <a:p>
            <a:pPr marL="175016" indent="-175016" defTabSz="951798">
              <a:spcAft>
                <a:spcPts val="347"/>
              </a:spcAft>
              <a:buFont typeface="Arial" panose="020B0604020202020204" pitchFamily="34" charset="0"/>
              <a:buChar char="•"/>
              <a:defRPr/>
            </a:pPr>
            <a:r>
              <a:rPr lang="en-US" sz="1000" dirty="0"/>
              <a:t>Excel 2013 also introduced Power View, and with it brought beautiful interactivity to visualizations and more fluid exploration capabilities. </a:t>
            </a:r>
          </a:p>
          <a:p>
            <a:endParaRPr lang="en-US" sz="1100" dirty="0"/>
          </a:p>
          <a:p>
            <a:pPr marL="175016" indent="-175016">
              <a:buFont typeface="Arial" panose="020B0604020202020204" pitchFamily="34" charset="0"/>
              <a:buChar char="•"/>
            </a:pPr>
            <a:r>
              <a:rPr lang="en-US" sz="1100" dirty="0"/>
              <a:t>Power View easily creates visual reports and analytical views through interactive charts and graphs that help you explore and present your data in bold new ways in Excel. </a:t>
            </a:r>
            <a:r>
              <a:rPr lang="en-US" sz="1000" dirty="0"/>
              <a:t>Customers can create dashboards of interactive visualizations that provide instant answers to variety of questions. This capability has resonated well with our customers, one of whom mentioned the rigidity of static snapshots during meetings has been replaced by the “Power View lifestyle”, their term for the transformational way of presenting and using information.</a:t>
            </a:r>
          </a:p>
          <a:p>
            <a:pPr marL="175016" indent="-175016">
              <a:buFont typeface="Arial" panose="020B0604020202020204" pitchFamily="34" charset="0"/>
              <a:buChar char="•"/>
            </a:pPr>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0959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dirty="0"/>
              <a:t>Increasingly, we have access to geospatial data, and recently introduced </a:t>
            </a:r>
            <a:r>
              <a:rPr lang="en-US" sz="1000" u="sng" dirty="0">
                <a:hlinkClick r:id="rId3"/>
              </a:rPr>
              <a:t>Power Map</a:t>
            </a:r>
            <a:r>
              <a:rPr lang="en-US" sz="1000" dirty="0"/>
              <a:t> brings new 3D visualization tool for mapping, exploring, and interacting with geographical and temporal data to Excel, enabling people to discover and share new insights such as trends, patterns, and outliers in their data over time. In addition, with Power Map, users can easily capture and distribute their insights in the form of an interactive movie, telling compelling stories about their data.</a:t>
            </a:r>
          </a:p>
          <a:p>
            <a:pPr defTabSz="951798">
              <a:spcAft>
                <a:spcPts val="347"/>
              </a:spcAft>
              <a:defRPr/>
            </a:pPr>
            <a:endParaRPr lang="en-US" sz="1000" dirty="0"/>
          </a:p>
          <a:p>
            <a:pPr defTabSz="951798">
              <a:spcAft>
                <a:spcPts val="347"/>
              </a:spcAft>
              <a:defRPr/>
            </a:pPr>
            <a:r>
              <a:rPr lang="en-US" sz="1000" dirty="0"/>
              <a:t>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a:p>
            <a:pPr defTabSz="951798">
              <a:spcAft>
                <a:spcPts val="347"/>
              </a:spcAft>
              <a:defRPr/>
            </a:pPr>
            <a:endParaRPr lang="en-US" sz="1000" dirty="0"/>
          </a:p>
          <a:p>
            <a:r>
              <a:rPr lang="en-US" sz="1000" b="1" dirty="0"/>
              <a:t>What’s Next?</a:t>
            </a:r>
          </a:p>
          <a:p>
            <a:r>
              <a:rPr lang="en-US" sz="1000" dirty="0"/>
              <a:t>The importance for data visualization is on the rise. Deeper interactivity that blend analysis and visualizations even more fluidly, newer types of visualizations that enable you to see deeper insights more easily, richer experiences on the devices customers use most, and great storytelling experiences are just a few of the areas we’re investing in to make sure Excel remains the data productivity app of choice as our customer needs evolve.</a:t>
            </a:r>
          </a:p>
          <a:p>
            <a:pPr defTabSz="951798">
              <a:spcAft>
                <a:spcPts val="347"/>
              </a:spcAft>
              <a:defRPr/>
            </a:pPr>
            <a:endParaRPr lang="en-US" sz="1000" dirty="0"/>
          </a:p>
          <a:p>
            <a:endParaRPr lang="en-US" sz="1100"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10/28/2023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85888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014E8A6-2A12-404B-B65A-9BCC83C928F9}" type="datetime1">
              <a:rPr lang="en-US" smtClean="0"/>
              <a:t>10/28/2023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58270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bg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1" y="-8626"/>
            <a:ext cx="12438062" cy="7004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1456836"/>
            <a:ext cx="5486399" cy="897427"/>
          </a:xfrm>
          <a:prstGeom prst="rect">
            <a:avLst/>
          </a:prstGeom>
        </p:spPr>
        <p:txBody>
          <a:bodyPr/>
          <a:lstStyle>
            <a:lvl1pPr algn="l">
              <a:defRPr sz="5200" baseline="0">
                <a:solidFill>
                  <a:schemeClr val="bg1"/>
                </a:solidFill>
              </a:defRPr>
            </a:lvl1pPr>
          </a:lstStyle>
          <a:p>
            <a:r>
              <a:rPr lang="en-US" dirty="0"/>
              <a:t>Headline here, second line here</a:t>
            </a:r>
          </a:p>
        </p:txBody>
      </p:sp>
      <p:sp>
        <p:nvSpPr>
          <p:cNvPr id="3" name="Subtitle 2"/>
          <p:cNvSpPr>
            <a:spLocks noGrp="1"/>
          </p:cNvSpPr>
          <p:nvPr>
            <p:ph type="subTitle" idx="1" hasCustomPrompt="1"/>
          </p:nvPr>
        </p:nvSpPr>
        <p:spPr>
          <a:xfrm>
            <a:off x="274702" y="4440119"/>
            <a:ext cx="5486336" cy="1055382"/>
          </a:xfrm>
          <a:prstGeom prst="rect">
            <a:avLst/>
          </a:prstGeo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br>
              <a:rPr lang="en-US" dirty="0"/>
            </a:br>
            <a:r>
              <a:rPr lang="en-US" dirty="0"/>
              <a:t>Date</a:t>
            </a:r>
          </a:p>
        </p:txBody>
      </p:sp>
      <p:sp>
        <p:nvSpPr>
          <p:cNvPr id="8" name="Text Placeholder 7"/>
          <p:cNvSpPr>
            <a:spLocks noGrp="1"/>
          </p:cNvSpPr>
          <p:nvPr>
            <p:ph type="body" sz="quarter" idx="10" hasCustomPrompt="1"/>
          </p:nvPr>
        </p:nvSpPr>
        <p:spPr>
          <a:xfrm>
            <a:off x="277813" y="3056731"/>
            <a:ext cx="5500687" cy="881063"/>
          </a:xfrm>
          <a:prstGeom prst="rect">
            <a:avLst/>
          </a:prstGeom>
        </p:spPr>
        <p:txBody>
          <a:bodyPr/>
          <a:lstStyle>
            <a:lvl1pPr marL="0" indent="0">
              <a:buNone/>
              <a:defRPr sz="2800" baseline="0">
                <a:solidFill>
                  <a:schemeClr val="bg1"/>
                </a:solidFill>
                <a:latin typeface="+mj-lt"/>
              </a:defRPr>
            </a:lvl1pPr>
            <a:lvl2pPr marL="342900" indent="0">
              <a:buNone/>
              <a:defRPr sz="1600">
                <a:solidFill>
                  <a:schemeClr val="bg1"/>
                </a:solidFill>
                <a:latin typeface="+mj-lt"/>
              </a:defRPr>
            </a:lvl2pPr>
            <a:lvl3pPr marL="571500" indent="0">
              <a:buNone/>
              <a:defRPr sz="1400">
                <a:solidFill>
                  <a:schemeClr val="bg1"/>
                </a:solidFill>
                <a:latin typeface="+mj-lt"/>
              </a:defRPr>
            </a:lvl3pPr>
            <a:lvl4pPr marL="800100" indent="0">
              <a:buNone/>
              <a:defRPr sz="1200">
                <a:solidFill>
                  <a:schemeClr val="bg1"/>
                </a:solidFill>
                <a:latin typeface="+mj-lt"/>
              </a:defRPr>
            </a:lvl4pPr>
            <a:lvl5pPr marL="1028700" indent="0">
              <a:buNone/>
              <a:defRPr sz="1200">
                <a:solidFill>
                  <a:schemeClr val="bg1"/>
                </a:solidFill>
                <a:latin typeface="+mj-lt"/>
              </a:defRPr>
            </a:lvl5pPr>
          </a:lstStyle>
          <a:p>
            <a:pPr lvl="0"/>
            <a:r>
              <a:rPr lang="en-US" dirty="0"/>
              <a:t>Sub header here</a:t>
            </a:r>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9487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16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a:t>Click to edit Master title style</a:t>
            </a:r>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25474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5210725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647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rgbClr val="008272">
              <a:alpha val="90588"/>
            </a:srgb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a:solidFill>
                  <a:srgbClr val="FFFFFF"/>
                </a:solidFill>
              </a:rPr>
              <a:t>Microsoft Confidential</a:t>
            </a: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297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429045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44269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a:t>SQL Server headline</a:t>
            </a:r>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5">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le Title">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0"/>
          </p:nvPr>
        </p:nvSpPr>
        <p:spPr>
          <a:xfrm>
            <a:off x="285750" y="304799"/>
            <a:ext cx="6397768" cy="6403975"/>
          </a:xfrm>
          <a:prstGeom prst="rect">
            <a:avLst/>
          </a:prstGeo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688">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7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a:t>SQL Server</a:t>
            </a:r>
            <a:br>
              <a:rPr lang="en-US"/>
            </a:br>
            <a:r>
              <a:rPr lang="en-US"/>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solidFill>
            <a:schemeClr val="accent5"/>
          </a:solidFill>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a:solidFill>
            <a:schemeClr val="accent5"/>
          </a:solidFill>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a:t>
            </a:r>
            <a:r>
              <a:rPr lang="en-US"/>
              <a:t>to edit </a:t>
            </a:r>
            <a:br>
              <a:rPr lang="en-US" dirty="0"/>
            </a:br>
            <a:r>
              <a:rPr lang="en-US" dirty="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DC3C0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Lower boxes are Orange 166</a:t>
            </a:r>
          </a:p>
          <a:p>
            <a:pPr lvl="0"/>
            <a:r>
              <a:rPr lang="en-US"/>
              <a:t>(R=220 G=608 B=0)</a:t>
            </a:r>
            <a:endParaRPr lang="en-US" dirty="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5"/>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ata Insights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4"/>
              </a:soli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baseline="0">
                <a:solidFill>
                  <a:schemeClr val="bg1"/>
                </a:solidFill>
              </a:defRPr>
            </a:lvl1pPr>
          </a:lstStyle>
          <a:p>
            <a:r>
              <a:rPr lang="en-US"/>
              <a:t>Windows Server headline</a:t>
            </a:r>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109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4">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352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973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9057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a:t>Windows Server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206"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4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1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a:t>
            </a:r>
            <a:r>
              <a:rPr lang="en-US"/>
              <a:t>to edit </a:t>
            </a:r>
            <a:br>
              <a:rPr lang="en-US" dirty="0"/>
            </a:br>
            <a:r>
              <a:rPr lang="en-US" dirty="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4668B3"/>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Lower boxes are Blue 660</a:t>
            </a:r>
          </a:p>
          <a:p>
            <a:pPr lvl="0"/>
            <a:r>
              <a:rPr lang="en-US"/>
              <a:t>(R=70 G=104 B=197)</a:t>
            </a:r>
            <a:endParaRPr lang="en-US" dirty="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392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4"/>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13339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652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5418"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6">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a:solidFill>
                  <a:schemeClr val="bg1"/>
                </a:solidFill>
              </a:defRPr>
            </a:lvl1pPr>
          </a:lstStyle>
          <a:p>
            <a:r>
              <a:rPr lang="en-US"/>
              <a:t>Biz Talk</a:t>
            </a:r>
            <a:br>
              <a:rPr lang="en-US"/>
            </a:br>
            <a:r>
              <a:rPr lang="en-US"/>
              <a:t>headline</a:t>
            </a:r>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6">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a:t>Biz Talk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a:t>
            </a:r>
            <a:r>
              <a:rPr lang="en-US"/>
              <a:t>to edit </a:t>
            </a:r>
            <a:br>
              <a:rPr lang="en-US" dirty="0"/>
            </a:br>
            <a:r>
              <a:rPr lang="en-US" dirty="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38" hasCustomPrompt="1"/>
          </p:nvPr>
        </p:nvSpPr>
        <p:spPr>
          <a:xfrm>
            <a:off x="457580" y="3954429"/>
            <a:ext cx="2743200" cy="2560671"/>
          </a:xfrm>
          <a:prstGeom prst="rect">
            <a:avLst/>
          </a:prstGeom>
          <a:solidFill>
            <a:schemeClr val="accent3">
              <a:lumMod val="40000"/>
              <a:lumOff val="60000"/>
            </a:schemeClr>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Lower boxes are Process Cyan</a:t>
            </a:r>
          </a:p>
          <a:p>
            <a:pPr lvl="0"/>
            <a:r>
              <a:rPr lang="en-US"/>
              <a:t>(R=0 G=188 B=242)</a:t>
            </a:r>
            <a:endParaRPr lang="en-US" dirty="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6"/>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080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1508125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0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965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26840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a:p>
        </p:txBody>
      </p:sp>
    </p:spTree>
    <p:extLst>
      <p:ext uri="{BB962C8B-B14F-4D97-AF65-F5344CB8AC3E}">
        <p14:creationId xmlns:p14="http://schemas.microsoft.com/office/powerpoint/2010/main" val="18959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a:solidFill>
                  <a:srgbClr val="FFFFFF"/>
                </a:solidFill>
              </a:rPr>
              <a:t>Microsoft Confidential</a:t>
            </a: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224451205"/>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5" r:id="rId14"/>
    <p:sldLayoutId id="2147484316" r:id="rId15"/>
    <p:sldLayoutId id="214748431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0359871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8" r:id="rId3"/>
    <p:sldLayoutId id="2147484283" r:id="rId4"/>
    <p:sldLayoutId id="2147484284" r:id="rId5"/>
    <p:sldLayoutId id="2147484285" r:id="rId6"/>
    <p:sldLayoutId id="2147484286" r:id="rId7"/>
    <p:sldLayoutId id="21474842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a:t>Microsoft Confidential</a:t>
            </a: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312613" y="-233151"/>
            <a:ext cx="13063733" cy="7460827"/>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20367" y="1165754"/>
            <a:ext cx="11199806"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p:cNvSpPr>
            <a:spLocks noGrp="1"/>
          </p:cNvSpPr>
          <p:nvPr>
            <p:ph type="title"/>
          </p:nvPr>
        </p:nvSpPr>
        <p:spPr>
          <a:xfrm>
            <a:off x="620368" y="234187"/>
            <a:ext cx="11195742" cy="621530"/>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3767854468"/>
      </p:ext>
    </p:extLst>
  </p:cSld>
  <p:clrMap bg1="lt1" tx1="dk1" bg2="lt2" tx2="dk2" accent1="accent1" accent2="accent2" accent3="accent3" accent4="accent4" accent5="accent5" accent6="accent6" hlink="hlink" folHlink="folHlink"/>
  <p:sldLayoutIdLst>
    <p:sldLayoutId id="2147484313" r:id="rId1"/>
    <p:sldLayoutId id="2147484314" r:id="rId2"/>
  </p:sldLayoutIdLst>
  <p:transition>
    <p:fade/>
  </p:transition>
  <p:txStyles>
    <p:titleStyle>
      <a:lvl1pPr algn="l" defTabSz="932559" rtl="0" eaLnBrk="1" latinLnBrk="0" hangingPunct="1">
        <a:lnSpc>
          <a:spcPct val="90000"/>
        </a:lnSpc>
        <a:spcBef>
          <a:spcPct val="0"/>
        </a:spcBef>
        <a:buNone/>
        <a:defRPr lang="en-US" sz="4488" b="1" kern="1200" cap="none" spc="-153" baseline="0" dirty="0" smtClean="0">
          <a:ln w="3175">
            <a:noFill/>
          </a:ln>
          <a:gradFill flip="none" rotWithShape="1">
            <a:gsLst>
              <a:gs pos="5417">
                <a:schemeClr val="tx2"/>
              </a:gs>
              <a:gs pos="26000">
                <a:schemeClr val="tx2"/>
              </a:gs>
            </a:gsLst>
            <a:lin ang="5400000" scaled="0"/>
            <a:tileRect/>
          </a:gradFill>
          <a:effectLst/>
          <a:latin typeface="+mj-lt"/>
          <a:ea typeface="+mn-ea"/>
          <a:cs typeface="Arial" charset="0"/>
        </a:defRPr>
      </a:lvl1pPr>
    </p:titleStyle>
    <p:bodyStyle>
      <a:lvl1pPr marL="296294" indent="-296294" algn="l" defTabSz="932559" rtl="0" eaLnBrk="1" latinLnBrk="0" hangingPunct="1">
        <a:lnSpc>
          <a:spcPct val="90000"/>
        </a:lnSpc>
        <a:spcBef>
          <a:spcPct val="20000"/>
        </a:spcBef>
        <a:buClrTx/>
        <a:buSzPct val="90000"/>
        <a:buFont typeface="Arial" pitchFamily="34" charset="0"/>
        <a:buChar char="•"/>
        <a:defRPr sz="3264" kern="1200">
          <a:gradFill>
            <a:gsLst>
              <a:gs pos="0">
                <a:schemeClr val="tx1"/>
              </a:gs>
              <a:gs pos="86000">
                <a:schemeClr val="tx1"/>
              </a:gs>
            </a:gsLst>
            <a:lin ang="5400000" scaled="0"/>
          </a:gradFill>
          <a:latin typeface="+mn-lt"/>
          <a:ea typeface="+mn-ea"/>
          <a:cs typeface="+mn-cs"/>
        </a:defRPr>
      </a:lvl1pPr>
      <a:lvl2pPr marL="600683" indent="-289818" algn="l" defTabSz="932559" rtl="0" eaLnBrk="1" latinLnBrk="0" hangingPunct="1">
        <a:lnSpc>
          <a:spcPct val="90000"/>
        </a:lnSpc>
        <a:spcBef>
          <a:spcPct val="20000"/>
        </a:spcBef>
        <a:buClrTx/>
        <a:buSzPct val="90000"/>
        <a:buFont typeface="Arial" pitchFamily="34" charset="0"/>
        <a:buChar char="•"/>
        <a:defRPr sz="2856" kern="1200">
          <a:gradFill>
            <a:gsLst>
              <a:gs pos="0">
                <a:schemeClr val="tx1"/>
              </a:gs>
              <a:gs pos="86000">
                <a:schemeClr val="tx1"/>
              </a:gs>
            </a:gsLst>
            <a:lin ang="5400000" scaled="0"/>
          </a:gradFill>
          <a:latin typeface="+mn-lt"/>
          <a:ea typeface="+mn-ea"/>
          <a:cs typeface="+mn-cs"/>
        </a:defRPr>
      </a:lvl2pPr>
      <a:lvl3pPr marL="901834" indent="-289818" algn="l" defTabSz="932559" rtl="0" eaLnBrk="1" latinLnBrk="0" hangingPunct="1">
        <a:lnSpc>
          <a:spcPct val="90000"/>
        </a:lnSpc>
        <a:spcBef>
          <a:spcPct val="20000"/>
        </a:spcBef>
        <a:buClrTx/>
        <a:buSzPct val="90000"/>
        <a:buFont typeface="Arial" pitchFamily="34" charset="0"/>
        <a:buChar char="•"/>
        <a:defRPr lang="en-US" sz="2448" kern="1200" dirty="0">
          <a:gradFill>
            <a:gsLst>
              <a:gs pos="0">
                <a:schemeClr val="tx1"/>
              </a:gs>
              <a:gs pos="86000">
                <a:schemeClr val="tx1"/>
              </a:gs>
            </a:gsLst>
            <a:lin ang="5400000" scaled="0"/>
          </a:gradFill>
          <a:latin typeface="+mn-lt"/>
          <a:ea typeface="+mn-ea"/>
          <a:cs typeface="+mn-cs"/>
        </a:defRPr>
      </a:lvl3pPr>
      <a:lvl4pPr marL="1170603" indent="-29953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4pPr>
      <a:lvl5pPr marL="1398895" indent="-22829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DDEA79-06C1-C7D7-3C30-DCF97334075E}"/>
              </a:ext>
            </a:extLst>
          </p:cNvPr>
          <p:cNvSpPr txBox="1"/>
          <p:nvPr/>
        </p:nvSpPr>
        <p:spPr>
          <a:xfrm>
            <a:off x="740083" y="5367866"/>
            <a:ext cx="59318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IN" sz="4000" b="1" dirty="0">
                <a:solidFill>
                  <a:schemeClr val="tx1"/>
                </a:solidFill>
              </a:rPr>
              <a:t>POWER BI BASED </a:t>
            </a:r>
          </a:p>
          <a:p>
            <a:pPr algn="ctr"/>
            <a:r>
              <a:rPr lang="en-IN" sz="4000" b="1" dirty="0">
                <a:solidFill>
                  <a:schemeClr val="tx1"/>
                </a:solidFill>
              </a:rPr>
              <a:t>SOLAR VIRTULIZATION </a:t>
            </a:r>
          </a:p>
        </p:txBody>
      </p:sp>
      <p:sp>
        <p:nvSpPr>
          <p:cNvPr id="7" name="TextBox 6">
            <a:extLst>
              <a:ext uri="{FF2B5EF4-FFF2-40B4-BE49-F238E27FC236}">
                <a16:creationId xmlns:a16="http://schemas.microsoft.com/office/drawing/2014/main" id="{053A0A48-A047-37C7-5174-68DAFCAB6557}"/>
              </a:ext>
            </a:extLst>
          </p:cNvPr>
          <p:cNvSpPr txBox="1"/>
          <p:nvPr/>
        </p:nvSpPr>
        <p:spPr>
          <a:xfrm>
            <a:off x="7467599" y="2197767"/>
            <a:ext cx="10921999" cy="3170099"/>
          </a:xfrm>
          <a:prstGeom prst="rect">
            <a:avLst/>
          </a:prstGeom>
          <a:noFill/>
        </p:spPr>
        <p:txBody>
          <a:bodyPr wrap="square" rtlCol="0">
            <a:spAutoFit/>
          </a:bodyPr>
          <a:lstStyle/>
          <a:p>
            <a:pPr marL="923571" lvl="1" indent="-457200">
              <a:buFont typeface="Wingdings" panose="05000000000000000000" pitchFamily="2" charset="2"/>
              <a:buChar char="§"/>
            </a:pPr>
            <a:r>
              <a:rPr lang="en-IN" sz="2800" b="1" dirty="0"/>
              <a:t>SUSHIL GIRI </a:t>
            </a:r>
            <a:r>
              <a:rPr lang="en-IN" sz="2400" b="1" dirty="0"/>
              <a:t>(</a:t>
            </a:r>
            <a:r>
              <a:rPr lang="en-IN" sz="2800" dirty="0">
                <a:latin typeface="Berlin Sans FB" panose="020E0602020502020306" pitchFamily="34" charset="0"/>
              </a:rPr>
              <a:t>LEADER</a:t>
            </a:r>
            <a:r>
              <a:rPr lang="en-IN" sz="2400" b="1" dirty="0"/>
              <a:t>)</a:t>
            </a:r>
          </a:p>
          <a:p>
            <a:pPr marL="923571" lvl="1" indent="-457200">
              <a:buFont typeface="Wingdings" panose="05000000000000000000" pitchFamily="2" charset="2"/>
              <a:buChar char="§"/>
            </a:pPr>
            <a:r>
              <a:rPr lang="en-IN" sz="2800" b="1" dirty="0"/>
              <a:t>ANIKET GITE</a:t>
            </a:r>
          </a:p>
          <a:p>
            <a:pPr marL="923571" lvl="1" indent="-457200">
              <a:buFont typeface="Wingdings" panose="05000000000000000000" pitchFamily="2" charset="2"/>
              <a:buChar char="§"/>
            </a:pPr>
            <a:r>
              <a:rPr lang="en-IN" sz="2800" b="1" dirty="0"/>
              <a:t>SAKSHI VYAVAHARE</a:t>
            </a:r>
          </a:p>
          <a:p>
            <a:pPr marL="923571" lvl="1" indent="-457200">
              <a:buFont typeface="Wingdings" panose="05000000000000000000" pitchFamily="2" charset="2"/>
              <a:buChar char="§"/>
            </a:pPr>
            <a:r>
              <a:rPr lang="en-IN" sz="2800" b="1" dirty="0"/>
              <a:t>SHREYA CHAVAN     </a:t>
            </a:r>
            <a:r>
              <a:rPr lang="en-IN" sz="2800" b="1" dirty="0">
                <a:solidFill>
                  <a:schemeClr val="tx1">
                    <a:lumMod val="95000"/>
                    <a:lumOff val="5000"/>
                  </a:schemeClr>
                </a:solidFill>
              </a:rPr>
              <a:t>		</a:t>
            </a:r>
            <a:endParaRPr lang="en-IN" sz="3200" b="1" dirty="0">
              <a:solidFill>
                <a:schemeClr val="bg1">
                  <a:lumMod val="95000"/>
                </a:schemeClr>
              </a:solidFill>
            </a:endParaRPr>
          </a:p>
          <a:p>
            <a:pPr marL="923571" lvl="1" indent="-457200">
              <a:buFont typeface="Wingdings" panose="05000000000000000000" pitchFamily="2" charset="2"/>
              <a:buChar char="§"/>
            </a:pPr>
            <a:endParaRPr lang="en-IN" sz="2800" b="1" dirty="0">
              <a:solidFill>
                <a:schemeClr val="tx1">
                  <a:lumMod val="95000"/>
                  <a:lumOff val="5000"/>
                </a:schemeClr>
              </a:solidFill>
            </a:endParaRPr>
          </a:p>
          <a:p>
            <a:pPr marL="923571" lvl="1" indent="-457200">
              <a:buFont typeface="Wingdings" panose="05000000000000000000" pitchFamily="2" charset="2"/>
              <a:buChar char="§"/>
            </a:pPr>
            <a:endParaRPr lang="en-IN" sz="2800" b="1" dirty="0">
              <a:solidFill>
                <a:schemeClr val="bg1"/>
              </a:solidFill>
            </a:endParaRPr>
          </a:p>
          <a:p>
            <a:endParaRPr lang="en-IN" sz="3200" b="1" dirty="0"/>
          </a:p>
        </p:txBody>
      </p:sp>
      <p:sp>
        <p:nvSpPr>
          <p:cNvPr id="8" name="TextBox 7">
            <a:extLst>
              <a:ext uri="{FF2B5EF4-FFF2-40B4-BE49-F238E27FC236}">
                <a16:creationId xmlns:a16="http://schemas.microsoft.com/office/drawing/2014/main" id="{EEB20BC2-38C4-954C-3468-22EB146650AA}"/>
              </a:ext>
            </a:extLst>
          </p:cNvPr>
          <p:cNvSpPr txBox="1"/>
          <p:nvPr/>
        </p:nvSpPr>
        <p:spPr>
          <a:xfrm>
            <a:off x="4636250" y="160680"/>
            <a:ext cx="3411447" cy="830997"/>
          </a:xfrm>
          <a:prstGeom prst="rect">
            <a:avLst/>
          </a:prstGeom>
          <a:noFill/>
        </p:spPr>
        <p:txBody>
          <a:bodyPr wrap="none" rtlCol="0">
            <a:spAutoFit/>
          </a:bodyPr>
          <a:lstStyle/>
          <a:p>
            <a:pPr algn="ctr"/>
            <a:r>
              <a:rPr lang="en-IN" sz="4800" b="1" dirty="0">
                <a:solidFill>
                  <a:schemeClr val="bg1"/>
                </a:solidFill>
              </a:rPr>
              <a:t>Green</a:t>
            </a:r>
            <a:r>
              <a:rPr lang="en-IN" sz="4800" b="1" dirty="0">
                <a:solidFill>
                  <a:schemeClr val="tx1">
                    <a:lumMod val="95000"/>
                    <a:lumOff val="5000"/>
                  </a:schemeClr>
                </a:solidFill>
              </a:rPr>
              <a:t> </a:t>
            </a:r>
            <a:r>
              <a:rPr lang="en-IN" sz="4800" b="1" dirty="0">
                <a:solidFill>
                  <a:schemeClr val="bg1"/>
                </a:solidFill>
              </a:rPr>
              <a:t>Core</a:t>
            </a:r>
          </a:p>
        </p:txBody>
      </p:sp>
    </p:spTree>
    <p:extLst>
      <p:ext uri="{BB962C8B-B14F-4D97-AF65-F5344CB8AC3E}">
        <p14:creationId xmlns:p14="http://schemas.microsoft.com/office/powerpoint/2010/main" val="199356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arn(inVertical)">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90F19-6D8E-E237-1650-72F57CA4B427}"/>
              </a:ext>
            </a:extLst>
          </p:cNvPr>
          <p:cNvSpPr txBox="1"/>
          <p:nvPr/>
        </p:nvSpPr>
        <p:spPr>
          <a:xfrm>
            <a:off x="672571" y="1079030"/>
            <a:ext cx="11091332" cy="5478423"/>
          </a:xfrm>
          <a:prstGeom prst="rect">
            <a:avLst/>
          </a:prstGeom>
          <a:noFill/>
        </p:spPr>
        <p:txBody>
          <a:bodyPr wrap="square">
            <a:spAutoFit/>
          </a:bodyPr>
          <a:lstStyle/>
          <a:p>
            <a:pPr rtl="0">
              <a:spcBef>
                <a:spcPts val="0"/>
              </a:spcBef>
              <a:spcAft>
                <a:spcPts val="0"/>
              </a:spcAft>
            </a:pPr>
            <a:r>
              <a:rPr lang="en-US" sz="4000" b="1" i="0" u="none" strike="noStrike" dirty="0">
                <a:solidFill>
                  <a:srgbClr val="000000"/>
                </a:solidFill>
                <a:effectLst/>
                <a:latin typeface="League Spartan"/>
              </a:rPr>
              <a:t>Expanding on Data Cleaning and Transformation in Power BI</a:t>
            </a:r>
            <a:endParaRPr lang="en-US" sz="2000" b="1" dirty="0">
              <a:effectLst/>
            </a:endParaRPr>
          </a:p>
          <a:p>
            <a:pPr marL="285750" indent="-285750" rtl="0">
              <a:spcBef>
                <a:spcPts val="0"/>
              </a:spcBef>
              <a:spcAft>
                <a:spcPts val="1200"/>
              </a:spcAft>
              <a:buFont typeface="Courier New" panose="02070309020205020404" pitchFamily="49" charset="0"/>
              <a:buChar char="o"/>
            </a:pPr>
            <a:br>
              <a:rPr lang="en-US" b="0" dirty="0">
                <a:effectLst/>
              </a:rPr>
            </a:br>
            <a:r>
              <a:rPr lang="en-US" sz="2800" b="1" i="0" u="none" strike="noStrike" dirty="0">
                <a:solidFill>
                  <a:srgbClr val="595959"/>
                </a:solidFill>
                <a:effectLst/>
                <a:latin typeface="Inter"/>
              </a:rPr>
              <a:t>Data is the lifeblood of any analytics project, and when working with data from various sources in Power BI, it's common to encounter challenges related to data quality, structure, and formatting. </a:t>
            </a:r>
          </a:p>
          <a:p>
            <a:pPr marL="457200" indent="-457200" rtl="0">
              <a:spcBef>
                <a:spcPts val="0"/>
              </a:spcBef>
              <a:spcAft>
                <a:spcPts val="1200"/>
              </a:spcAft>
              <a:buFont typeface="Courier New" panose="02070309020205020404" pitchFamily="49" charset="0"/>
              <a:buChar char="o"/>
            </a:pPr>
            <a:r>
              <a:rPr lang="en-US" sz="2800" b="1" i="0" u="none" strike="noStrike" dirty="0">
                <a:solidFill>
                  <a:srgbClr val="595959"/>
                </a:solidFill>
                <a:effectLst/>
                <a:latin typeface="Inter"/>
              </a:rPr>
              <a:t>Data cleaning and transformation are vital processes that ensure your data is in the right shape for meaningful analysis. This comprehensive guide will delve deeper into these essential aspects of data preparation in Power BI.</a:t>
            </a:r>
            <a:endParaRPr lang="en-US" sz="2800" b="1" dirty="0">
              <a:effectLst/>
            </a:endParaRPr>
          </a:p>
          <a:p>
            <a:br>
              <a:rPr lang="en-US" dirty="0"/>
            </a:br>
            <a:endParaRPr lang="en-IN" dirty="0"/>
          </a:p>
        </p:txBody>
      </p:sp>
    </p:spTree>
    <p:extLst>
      <p:ext uri="{BB962C8B-B14F-4D97-AF65-F5344CB8AC3E}">
        <p14:creationId xmlns:p14="http://schemas.microsoft.com/office/powerpoint/2010/main" val="387828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9DC70-CEAC-48BC-BABB-A809AEE4D95F}"/>
              </a:ext>
            </a:extLst>
          </p:cNvPr>
          <p:cNvSpPr txBox="1"/>
          <p:nvPr/>
        </p:nvSpPr>
        <p:spPr>
          <a:xfrm>
            <a:off x="1066800" y="1032933"/>
            <a:ext cx="10007600" cy="1323439"/>
          </a:xfrm>
          <a:prstGeom prst="rect">
            <a:avLst/>
          </a:prstGeom>
          <a:blipFill>
            <a:blip r:embed="rId2"/>
            <a:tile tx="0" ty="0" sx="100000" sy="100000" flip="none" algn="tl"/>
          </a:blipFill>
        </p:spPr>
        <p:txBody>
          <a:bodyPr wrap="square" rtlCol="0">
            <a:spAutoFit/>
          </a:bodyPr>
          <a:lstStyle/>
          <a:p>
            <a:r>
              <a:rPr lang="en-IN" sz="8000" b="1" dirty="0"/>
              <a:t>THANK YOU</a:t>
            </a:r>
          </a:p>
        </p:txBody>
      </p:sp>
    </p:spTree>
    <p:extLst>
      <p:ext uri="{BB962C8B-B14F-4D97-AF65-F5344CB8AC3E}">
        <p14:creationId xmlns:p14="http://schemas.microsoft.com/office/powerpoint/2010/main" val="170203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3" name="Rectangle 2"/>
          <p:cNvSpPr/>
          <p:nvPr/>
        </p:nvSpPr>
        <p:spPr bwMode="auto">
          <a:xfrm>
            <a:off x="453419"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a:solidFill>
                  <a:prstClr val="white"/>
                </a:solidFill>
                <a:latin typeface="Segoe UI Light"/>
              </a:rPr>
              <a:t>Unlock insights</a:t>
            </a:r>
            <a:br>
              <a:rPr lang="en-US" sz="3199" dirty="0">
                <a:solidFill>
                  <a:prstClr val="white"/>
                </a:solidFill>
                <a:latin typeface="Segoe UI Light"/>
              </a:rPr>
            </a:br>
            <a:r>
              <a:rPr lang="en-US" sz="3199" dirty="0">
                <a:solidFill>
                  <a:prstClr val="white"/>
                </a:solidFill>
                <a:latin typeface="Segoe UI Light"/>
              </a:rPr>
              <a:t>on any data</a:t>
            </a:r>
          </a:p>
        </p:txBody>
      </p:sp>
      <p:sp>
        <p:nvSpPr>
          <p:cNvPr id="4" name="Rectangle 3"/>
          <p:cNvSpPr/>
          <p:nvPr/>
        </p:nvSpPr>
        <p:spPr bwMode="auto">
          <a:xfrm>
            <a:off x="4436378" y="1640406"/>
            <a:ext cx="3539474" cy="361273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199" dirty="0">
                <a:solidFill>
                  <a:prstClr val="white"/>
                </a:solidFill>
                <a:latin typeface="Segoe UI Light"/>
              </a:rPr>
              <a:t>Power BI</a:t>
            </a:r>
            <a:br>
              <a:rPr lang="en-US" sz="3199" dirty="0">
                <a:solidFill>
                  <a:prstClr val="white"/>
                </a:solidFill>
                <a:latin typeface="Segoe UI Light"/>
              </a:rPr>
            </a:br>
            <a:r>
              <a:rPr lang="en-US" sz="3199" dirty="0">
                <a:solidFill>
                  <a:prstClr val="white"/>
                </a:solidFill>
                <a:latin typeface="Segoe UI Light"/>
              </a:rPr>
              <a:t>overview</a:t>
            </a:r>
          </a:p>
          <a:p>
            <a:pPr defTabSz="914102" fontAlgn="base">
              <a:lnSpc>
                <a:spcPct val="90000"/>
              </a:lnSpc>
              <a:spcBef>
                <a:spcPct val="0"/>
              </a:spcBef>
              <a:spcAft>
                <a:spcPct val="0"/>
              </a:spcAft>
            </a:pPr>
            <a:endParaRPr lang="en-US" sz="3199" dirty="0">
              <a:solidFill>
                <a:prstClr val="white"/>
              </a:solidFill>
              <a:latin typeface="Segoe UI Light"/>
            </a:endParaRPr>
          </a:p>
        </p:txBody>
      </p:sp>
      <p:sp>
        <p:nvSpPr>
          <p:cNvPr id="5" name="Rectangle 4"/>
          <p:cNvSpPr/>
          <p:nvPr/>
        </p:nvSpPr>
        <p:spPr bwMode="auto">
          <a:xfrm>
            <a:off x="8419338"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a:solidFill>
                  <a:prstClr val="white"/>
                </a:solidFill>
                <a:latin typeface="Segoe UI Light"/>
              </a:rPr>
              <a:t>Turning data</a:t>
            </a:r>
            <a:br>
              <a:rPr lang="en-US" sz="3199" dirty="0">
                <a:solidFill>
                  <a:prstClr val="white"/>
                </a:solidFill>
                <a:latin typeface="Segoe UI Light"/>
              </a:rPr>
            </a:br>
            <a:r>
              <a:rPr lang="en-US" sz="3199" dirty="0">
                <a:solidFill>
                  <a:prstClr val="white"/>
                </a:solidFill>
                <a:latin typeface="Segoe UI Light"/>
              </a:rPr>
              <a:t>into a business advantage</a:t>
            </a:r>
          </a:p>
        </p:txBody>
      </p:sp>
    </p:spTree>
    <p:extLst>
      <p:ext uri="{BB962C8B-B14F-4D97-AF65-F5344CB8AC3E}">
        <p14:creationId xmlns:p14="http://schemas.microsoft.com/office/powerpoint/2010/main" val="26312656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of data is changing</a:t>
            </a:r>
          </a:p>
        </p:txBody>
      </p:sp>
      <p:sp>
        <p:nvSpPr>
          <p:cNvPr id="64" name="Rectangle 63"/>
          <p:cNvSpPr/>
          <p:nvPr/>
        </p:nvSpPr>
        <p:spPr bwMode="auto">
          <a:xfrm>
            <a:off x="852036" y="4101801"/>
            <a:ext cx="10480453" cy="2155334"/>
          </a:xfrm>
          <a:prstGeom prst="rect">
            <a:avLst/>
          </a:prstGeom>
          <a:noFill/>
          <a:ln w="38100"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36004" indent="-134385" defTabSz="932290" fontAlgn="base">
              <a:lnSpc>
                <a:spcPct val="90000"/>
              </a:lnSpc>
              <a:spcBef>
                <a:spcPts val="1224"/>
              </a:spcBef>
              <a:spcAft>
                <a:spcPct val="0"/>
              </a:spcAft>
              <a:defRPr/>
            </a:pPr>
            <a:r>
              <a:rPr lang="en-US" sz="3400" kern="0" dirty="0">
                <a:gradFill>
                  <a:gsLst>
                    <a:gs pos="0">
                      <a:srgbClr val="505050"/>
                    </a:gs>
                    <a:gs pos="99000">
                      <a:srgbClr val="505050"/>
                    </a:gs>
                  </a:gsLst>
                  <a:lin ang="5400000" scaled="0"/>
                </a:gradFill>
                <a:latin typeface="Segoe UI Light"/>
                <a:ea typeface="Segoe UI" pitchFamily="34" charset="0"/>
                <a:cs typeface="Segoe UI" pitchFamily="34" charset="0"/>
              </a:rPr>
              <a:t>“By 2015, organizations that build a modern information management system will outperform their peers financially by 20 percent.”</a:t>
            </a:r>
          </a:p>
          <a:p>
            <a:pPr marL="136004" indent="-134385" defTabSz="932290" fontAlgn="base">
              <a:lnSpc>
                <a:spcPct val="90000"/>
              </a:lnSpc>
              <a:spcBef>
                <a:spcPts val="1224"/>
              </a:spcBef>
              <a:spcAft>
                <a:spcPct val="0"/>
              </a:spcAft>
              <a:defRPr/>
            </a:pPr>
            <a:endParaRPr lang="en-US" sz="1100" kern="0" dirty="0">
              <a:gradFill>
                <a:gsLst>
                  <a:gs pos="0">
                    <a:srgbClr val="505050"/>
                  </a:gs>
                  <a:gs pos="99000">
                    <a:srgbClr val="505050"/>
                  </a:gs>
                </a:gsLst>
                <a:lin ang="5400000" scaled="0"/>
              </a:gradFill>
              <a:latin typeface="Segoe UI Light"/>
              <a:ea typeface="Segoe UI" pitchFamily="34" charset="0"/>
              <a:cs typeface="Segoe UI" pitchFamily="34" charset="0"/>
            </a:endParaRPr>
          </a:p>
          <a:p>
            <a:pPr marL="136004" indent="-134385" algn="r" defTabSz="932290" fontAlgn="base">
              <a:lnSpc>
                <a:spcPct val="90000"/>
              </a:lnSpc>
              <a:spcBef>
                <a:spcPts val="1224"/>
              </a:spcBef>
              <a:spcAft>
                <a:spcPct val="0"/>
              </a:spcAft>
              <a:defRPr/>
            </a:pP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 		</a:t>
            </a:r>
            <a:endParaRPr lang="en-US" sz="1428" kern="0" dirty="0">
              <a:gradFill>
                <a:gsLst>
                  <a:gs pos="0">
                    <a:srgbClr val="505050"/>
                  </a:gs>
                  <a:gs pos="99000">
                    <a:srgbClr val="505050"/>
                  </a:gs>
                </a:gsLst>
                <a:lin ang="5400000" scaled="0"/>
              </a:gradFill>
              <a:ea typeface="Segoe UI" pitchFamily="34" charset="0"/>
              <a:cs typeface="Segoe UI" pitchFamily="34" charset="0"/>
            </a:endParaRPr>
          </a:p>
        </p:txBody>
      </p:sp>
      <p:sp>
        <p:nvSpPr>
          <p:cNvPr id="43" name="Rectangle 42"/>
          <p:cNvSpPr/>
          <p:nvPr/>
        </p:nvSpPr>
        <p:spPr bwMode="auto">
          <a:xfrm>
            <a:off x="6266570" y="1493089"/>
            <a:ext cx="2937701" cy="2284878"/>
          </a:xfrm>
          <a:prstGeom prst="rect">
            <a:avLst/>
          </a:prstGeom>
          <a:solidFill>
            <a:srgbClr val="FF8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856" kern="0" spc="-41" dirty="0">
                <a:gradFill>
                  <a:gsLst>
                    <a:gs pos="0">
                      <a:srgbClr val="FFFFFF"/>
                    </a:gs>
                    <a:gs pos="100000">
                      <a:srgbClr val="FFFFFF"/>
                    </a:gs>
                  </a:gsLst>
                  <a:lin ang="5400000" scaled="0"/>
                </a:gradFill>
                <a:latin typeface="Segoe UI Light" pitchFamily="34" charset="0"/>
              </a:rPr>
              <a:t>Consumerization of IT </a:t>
            </a:r>
          </a:p>
        </p:txBody>
      </p:sp>
      <p:sp>
        <p:nvSpPr>
          <p:cNvPr id="39" name="Rectangle 38"/>
          <p:cNvSpPr/>
          <p:nvPr/>
        </p:nvSpPr>
        <p:spPr bwMode="auto">
          <a:xfrm>
            <a:off x="852036" y="1493089"/>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10x</a:t>
            </a:r>
            <a:r>
              <a:rPr lang="en-US" sz="1428" kern="0" dirty="0">
                <a:gradFill>
                  <a:gsLst>
                    <a:gs pos="0">
                      <a:srgbClr val="FFFFFF"/>
                    </a:gs>
                    <a:gs pos="100000">
                      <a:srgbClr val="FFFFFF"/>
                    </a:gs>
                  </a:gsLst>
                  <a:lin ang="5400000" scaled="0"/>
                </a:gradFill>
                <a:ea typeface="Segoe UI" pitchFamily="34" charset="0"/>
                <a:cs typeface="Segoe UI" pitchFamily="34" charset="0"/>
              </a:rPr>
              <a:t> increase every five years</a:t>
            </a:r>
          </a:p>
        </p:txBody>
      </p:sp>
      <p:sp>
        <p:nvSpPr>
          <p:cNvPr id="40" name="Rectangle 39"/>
          <p:cNvSpPr/>
          <p:nvPr/>
        </p:nvSpPr>
        <p:spPr bwMode="auto">
          <a:xfrm>
            <a:off x="2016414" y="2658843"/>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85%</a:t>
            </a:r>
            <a:r>
              <a:rPr lang="en-US" sz="1428" kern="0" spc="-31" dirty="0">
                <a:gradFill>
                  <a:gsLst>
                    <a:gs pos="0">
                      <a:srgbClr val="FFFFFF"/>
                    </a:gs>
                    <a:gs pos="100000">
                      <a:srgbClr val="FFFFFF"/>
                    </a:gs>
                  </a:gsLst>
                  <a:lin ang="5400000" scaled="0"/>
                </a:gradFill>
                <a:ea typeface="Segoe UI" pitchFamily="34" charset="0"/>
                <a:cs typeface="Segoe UI" pitchFamily="34" charset="0"/>
              </a:rPr>
              <a:t> from new data types</a:t>
            </a:r>
          </a:p>
        </p:txBody>
      </p:sp>
      <p:pic>
        <p:nvPicPr>
          <p:cNvPr id="41"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2016414" y="1493089"/>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852036" y="2658843"/>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3232204" y="1493089"/>
            <a:ext cx="2937701" cy="2284878"/>
          </a:xfrm>
          <a:prstGeom prst="rect">
            <a:avLst/>
          </a:prstGeom>
          <a:solidFill>
            <a:srgbClr val="DC3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900" kern="0" spc="-41" dirty="0">
                <a:gradFill>
                  <a:gsLst>
                    <a:gs pos="0">
                      <a:srgbClr val="FFFFFF"/>
                    </a:gs>
                    <a:gs pos="100000">
                      <a:srgbClr val="FFFFFF"/>
                    </a:gs>
                  </a:gsLst>
                  <a:lin ang="5400000" scaled="0"/>
                </a:gradFill>
                <a:latin typeface="Segoe UI Light" pitchFamily="34" charset="0"/>
              </a:rPr>
              <a:t>Big </a:t>
            </a:r>
          </a:p>
          <a:p>
            <a:pPr defTabSz="932290" fontAlgn="base">
              <a:lnSpc>
                <a:spcPct val="90000"/>
              </a:lnSpc>
              <a:spcBef>
                <a:spcPct val="0"/>
              </a:spcBef>
              <a:spcAft>
                <a:spcPct val="0"/>
              </a:spcAft>
              <a:defRPr/>
            </a:pPr>
            <a:r>
              <a:rPr lang="en-US" sz="2900" kern="0" spc="-41" dirty="0">
                <a:gradFill>
                  <a:gsLst>
                    <a:gs pos="0">
                      <a:srgbClr val="FFFFFF"/>
                    </a:gs>
                    <a:gs pos="100000">
                      <a:srgbClr val="FFFFFF"/>
                    </a:gs>
                  </a:gsLst>
                  <a:lin ang="5400000" scaled="0"/>
                </a:gradFill>
                <a:latin typeface="Segoe UI Light" pitchFamily="34" charset="0"/>
              </a:rPr>
              <a:t>Data</a:t>
            </a:r>
          </a:p>
        </p:txBody>
      </p:sp>
      <p:grpSp>
        <p:nvGrpSpPr>
          <p:cNvPr id="5" name="Group 4"/>
          <p:cNvGrpSpPr/>
          <p:nvPr/>
        </p:nvGrpSpPr>
        <p:grpSpPr>
          <a:xfrm>
            <a:off x="9300937" y="2658843"/>
            <a:ext cx="1119125" cy="1119124"/>
            <a:chOff x="780466" y="7239000"/>
            <a:chExt cx="1097281" cy="1097280"/>
          </a:xfrm>
        </p:grpSpPr>
        <p:sp>
          <p:nvSpPr>
            <p:cNvPr id="71" name="Rectangle 70"/>
            <p:cNvSpPr/>
            <p:nvPr/>
          </p:nvSpPr>
          <p:spPr bwMode="auto">
            <a:xfrm>
              <a:off x="780466" y="7239000"/>
              <a:ext cx="1097281"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42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0410" y="7334967"/>
              <a:ext cx="1077393" cy="86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Rectangle 29"/>
          <p:cNvSpPr/>
          <p:nvPr/>
        </p:nvSpPr>
        <p:spPr bwMode="auto">
          <a:xfrm>
            <a:off x="9300937" y="1493089"/>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4.3</a:t>
            </a:r>
            <a:r>
              <a:rPr lang="en-US" sz="1428" kern="0" dirty="0">
                <a:gradFill>
                  <a:gsLst>
                    <a:gs pos="0">
                      <a:srgbClr val="FFFFFF"/>
                    </a:gs>
                    <a:gs pos="100000">
                      <a:srgbClr val="FFFFFF"/>
                    </a:gs>
                  </a:gsLst>
                  <a:lin ang="5400000" scaled="0"/>
                </a:gradFill>
                <a:ea typeface="Segoe UI" pitchFamily="34" charset="0"/>
                <a:cs typeface="Segoe UI" pitchFamily="34" charset="0"/>
              </a:rPr>
              <a:t> connected devices per adult</a:t>
            </a:r>
          </a:p>
        </p:txBody>
      </p:sp>
      <p:sp>
        <p:nvSpPr>
          <p:cNvPr id="31" name="Rectangle 30"/>
          <p:cNvSpPr/>
          <p:nvPr/>
        </p:nvSpPr>
        <p:spPr bwMode="auto">
          <a:xfrm>
            <a:off x="10465315" y="2658843"/>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27%</a:t>
            </a:r>
          </a:p>
          <a:p>
            <a:pPr defTabSz="932290" fontAlgn="base">
              <a:lnSpc>
                <a:spcPct val="85000"/>
              </a:lnSpc>
              <a:spcBef>
                <a:spcPct val="0"/>
              </a:spcBef>
              <a:spcAft>
                <a:spcPct val="0"/>
              </a:spcAft>
              <a:defRPr/>
            </a:pPr>
            <a:r>
              <a:rPr lang="en-US" sz="1428" kern="0" spc="-31" dirty="0">
                <a:gradFill>
                  <a:gsLst>
                    <a:gs pos="0">
                      <a:srgbClr val="FFFFFF"/>
                    </a:gs>
                    <a:gs pos="100000">
                      <a:srgbClr val="FFFFFF"/>
                    </a:gs>
                  </a:gsLst>
                  <a:lin ang="5400000" scaled="0"/>
                </a:gradFill>
                <a:ea typeface="Segoe UI" pitchFamily="34" charset="0"/>
                <a:cs typeface="Segoe UI" pitchFamily="34" charset="0"/>
              </a:rPr>
              <a:t>using social media input</a:t>
            </a:r>
          </a:p>
        </p:txBody>
      </p:sp>
      <p:grpSp>
        <p:nvGrpSpPr>
          <p:cNvPr id="4" name="Group 3"/>
          <p:cNvGrpSpPr/>
          <p:nvPr/>
        </p:nvGrpSpPr>
        <p:grpSpPr>
          <a:xfrm>
            <a:off x="10465315" y="1493089"/>
            <a:ext cx="1119124" cy="1119124"/>
            <a:chOff x="1922117" y="6096000"/>
            <a:chExt cx="1097280" cy="1097280"/>
          </a:xfrm>
        </p:grpSpPr>
        <p:sp>
          <p:nvSpPr>
            <p:cNvPr id="38" name="Rectangle 37"/>
            <p:cNvSpPr/>
            <p:nvPr/>
          </p:nvSpPr>
          <p:spPr bwMode="auto">
            <a:xfrm>
              <a:off x="1922117" y="6096000"/>
              <a:ext cx="1097280"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2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953542" y="6244627"/>
              <a:ext cx="1034431" cy="800024"/>
              <a:chOff x="8958986" y="4228507"/>
              <a:chExt cx="2623029" cy="2099049"/>
            </a:xfrm>
          </p:grpSpPr>
          <p:pic>
            <p:nvPicPr>
              <p:cNvPr id="57" name="Picture 2" descr="E:\iPad_Assets\ipad.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8986" y="4228507"/>
                <a:ext cx="1031089" cy="1456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G:\MyPhotos\DVD\DVD_Art_08-10-2010\Artwork_Imagery\Hardware Photos\OEM HW\COMPUTERS - PC\Windows 7\AIOs\acer aspire z5610-all-in-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77681" y="4311753"/>
                <a:ext cx="1704334" cy="17885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SFP\Work\White_Whale\2-20426_Lees_MCB_Partner\Art\Images\Phones\VerizonDroidPhone_Ful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25512" y="5087133"/>
                <a:ext cx="436093" cy="79458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0" name="Picture 5" descr="\\SFP\Work\White_Whale\2-xxxxx_Anderson_MMS\SFP_Art\Device Freedom\Symbian_Phon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92954" y="5284139"/>
                <a:ext cx="477529" cy="8385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128485" y="5400328"/>
                <a:ext cx="431560" cy="7937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9613542" y="5516707"/>
                <a:ext cx="459867" cy="810849"/>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774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45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45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42"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750"/>
                                        <p:tgtEl>
                                          <p:spTgt spid="64"/>
                                        </p:tgtEl>
                                      </p:cBhvr>
                                    </p:animEffect>
                                    <p:anim calcmode="lin" valueType="num">
                                      <p:cBhvr>
                                        <p:cTn id="49" dur="750" fill="hold"/>
                                        <p:tgtEl>
                                          <p:spTgt spid="64"/>
                                        </p:tgtEl>
                                        <p:attrNameLst>
                                          <p:attrName>ppt_x</p:attrName>
                                        </p:attrNameLst>
                                      </p:cBhvr>
                                      <p:tavLst>
                                        <p:tav tm="0">
                                          <p:val>
                                            <p:strVal val="#ppt_x"/>
                                          </p:val>
                                        </p:tav>
                                        <p:tav tm="100000">
                                          <p:val>
                                            <p:strVal val="#ppt_x"/>
                                          </p:val>
                                        </p:tav>
                                      </p:tavLst>
                                    </p:anim>
                                    <p:anim calcmode="lin" valueType="num">
                                      <p:cBhvr>
                                        <p:cTn id="50" dur="7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3" grpId="0" animBg="1"/>
      <p:bldP spid="39" grpId="0" animBg="1"/>
      <p:bldP spid="40" grpId="0" animBg="1"/>
      <p:bldP spid="45"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a:gradFill>
                    <a:gsLst>
                      <a:gs pos="0">
                        <a:srgbClr val="FFFFFF"/>
                      </a:gs>
                      <a:gs pos="100000">
                        <a:srgbClr val="FFFFFF"/>
                      </a:gs>
                    </a:gsLst>
                    <a:lin ang="5400000" scaled="0"/>
                  </a:gradFill>
                </a:rPr>
                <a:t>1 in 4 enterprise customers on Office 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Question</a:t>
              </a: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a:gradFill>
                      <a:gsLst>
                        <a:gs pos="0">
                          <a:srgbClr val="FF8C00"/>
                        </a:gs>
                        <a:gs pos="98000">
                          <a:srgbClr val="FF8C00"/>
                        </a:gs>
                      </a:gsLst>
                      <a:lin ang="5400000" scaled="0"/>
                    </a:gradFill>
                  </a:rPr>
                  <a:t>Q</a:t>
                </a:r>
                <a:r>
                  <a:rPr lang="en-US" sz="1900" kern="0" dirty="0">
                    <a:gradFill>
                      <a:gsLst>
                        <a:gs pos="0">
                          <a:srgbClr val="FF8C00"/>
                        </a:gs>
                        <a:gs pos="98000">
                          <a:srgbClr val="FF8C00"/>
                        </a:gs>
                      </a:gsLst>
                      <a:lin ang="5400000" scaled="0"/>
                    </a:gradFill>
                  </a:rPr>
                  <a:t>&amp;</a:t>
                </a:r>
                <a:r>
                  <a:rPr lang="en-US" sz="1900" b="1" kern="0" dirty="0">
                    <a:gradFill>
                      <a:gsLst>
                        <a:gs pos="0">
                          <a:srgbClr val="FF8C00"/>
                        </a:gs>
                        <a:gs pos="98000">
                          <a:srgbClr val="FF8C00"/>
                        </a:gs>
                      </a:gsLst>
                      <a:lin ang="5400000" scaled="0"/>
                    </a:gradFill>
                  </a:rPr>
                  <a:t>A</a:t>
                </a:r>
                <a:endParaRPr lang="en-US" sz="1900" kern="0" spc="-135" dirty="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Mobility</a:t>
              </a: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p:spPr>
              <p:txBody>
                <a:bodyPr vert="horz" wrap="square" lIns="91440" tIns="45720" rIns="91440" bIns="45720" numCol="1" anchor="t" anchorCtr="0" compatLnSpc="1">
                  <a:prstTxWarp prst="textNoShape">
                    <a:avLst/>
                  </a:prstTxWarp>
                </a:bodyPr>
                <a:lstStyle/>
                <a:p>
                  <a:pPr defTabSz="914400"/>
                  <a:endParaRPr lang="en-US" sz="900" kern="0" dirty="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a:gradFill>
                    <a:gsLst>
                      <a:gs pos="0">
                        <a:srgbClr val="FFFFFF"/>
                      </a:gs>
                      <a:gs pos="100000">
                        <a:srgbClr val="FFFFFF"/>
                      </a:gs>
                    </a:gsLst>
                    <a:lin ang="5400000" scaled="0"/>
                  </a:gradFill>
                </a:rPr>
                <a:t>1 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a:gradFill>
                    <a:gsLst>
                      <a:gs pos="0">
                        <a:srgbClr val="FFFFFF"/>
                      </a:gs>
                      <a:gs pos="100000">
                        <a:srgbClr val="FFFFFF"/>
                      </a:gs>
                    </a:gsLst>
                    <a:lin ang="5400000" scaled="0"/>
                  </a:gradFill>
                  <a:ea typeface="Segoe UI" pitchFamily="34" charset="0"/>
                  <a:cs typeface="Segoe UI" pitchFamily="34" charset="0"/>
                </a:rPr>
                <a:t>Discover</a:t>
              </a: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Scalable  |  Manageable  |  Trusted  </a:t>
            </a:r>
          </a:p>
        </p:txBody>
      </p:sp>
      <p:sp>
        <p:nvSpPr>
          <p:cNvPr id="58" name="Cross 57"/>
          <p:cNvSpPr/>
          <p:nvPr/>
        </p:nvSpPr>
        <p:spPr bwMode="auto">
          <a:xfrm>
            <a:off x="5798635" y="3519537"/>
            <a:ext cx="798760" cy="798152"/>
          </a:xfrm>
          <a:prstGeom prst="plus">
            <a:avLst>
              <a:gd name="adj" fmla="val 40783"/>
            </a:avLst>
          </a:prstGeom>
          <a:solidFill>
            <a:srgbClr val="69696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data</a:t>
            </a:r>
          </a:p>
        </p:txBody>
      </p:sp>
      <p:sp>
        <p:nvSpPr>
          <p:cNvPr id="5" name="Rectangle 4"/>
          <p:cNvSpPr/>
          <p:nvPr/>
        </p:nvSpPr>
        <p:spPr>
          <a:xfrm>
            <a:off x="6829481" y="1691179"/>
            <a:ext cx="5082103" cy="4480267"/>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a:solidFill>
                  <a:srgbClr val="505050"/>
                </a:solidFill>
                <a:ea typeface="+mj-ea"/>
                <a:cs typeface="+mj-cs"/>
              </a:rPr>
              <a:t>Self-service business intelligence and analytics with Excel and the power of the cloud</a:t>
            </a:r>
          </a:p>
        </p:txBody>
      </p:sp>
    </p:spTree>
    <p:extLst>
      <p:ext uri="{BB962C8B-B14F-4D97-AF65-F5344CB8AC3E}">
        <p14:creationId xmlns:p14="http://schemas.microsoft.com/office/powerpoint/2010/main" val="42407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9386" y="2145468"/>
            <a:ext cx="4156685" cy="3657600"/>
            <a:chOff x="429386" y="2145468"/>
            <a:chExt cx="4156685" cy="3657600"/>
          </a:xfrm>
        </p:grpSpPr>
        <p:sp>
          <p:nvSpPr>
            <p:cNvPr id="11" name="Rectangle 10"/>
            <p:cNvSpPr/>
            <p:nvPr/>
          </p:nvSpPr>
          <p:spPr>
            <a:xfrm>
              <a:off x="429386" y="2145468"/>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2" name="Group 455"/>
            <p:cNvGrpSpPr>
              <a:grpSpLocks/>
            </p:cNvGrpSpPr>
            <p:nvPr/>
          </p:nvGrpSpPr>
          <p:grpSpPr bwMode="auto">
            <a:xfrm>
              <a:off x="657986" y="2374068"/>
              <a:ext cx="457200" cy="457200"/>
              <a:chOff x="-3781305" y="3065460"/>
              <a:chExt cx="1777999" cy="1777999"/>
            </a:xfrm>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7" name="Rectangle 16"/>
            <p:cNvSpPr/>
            <p:nvPr/>
          </p:nvSpPr>
          <p:spPr>
            <a:xfrm>
              <a:off x="429386" y="3059868"/>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8" name="Group 34"/>
            <p:cNvGrpSpPr>
              <a:grpSpLocks/>
            </p:cNvGrpSpPr>
            <p:nvPr/>
          </p:nvGrpSpPr>
          <p:grpSpPr bwMode="auto">
            <a:xfrm>
              <a:off x="657986" y="3288468"/>
              <a:ext cx="457200" cy="457200"/>
              <a:chOff x="-3781305" y="3065460"/>
              <a:chExt cx="1777999" cy="1777999"/>
            </a:xfrm>
          </p:grpSpPr>
          <p:sp>
            <p:nvSpPr>
              <p:cNvPr id="1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974268"/>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2" name="Group 39"/>
            <p:cNvGrpSpPr>
              <a:grpSpLocks/>
            </p:cNvGrpSpPr>
            <p:nvPr/>
          </p:nvGrpSpPr>
          <p:grpSpPr bwMode="auto">
            <a:xfrm>
              <a:off x="657986" y="4202868"/>
              <a:ext cx="457200" cy="457200"/>
              <a:chOff x="-3781305" y="3065460"/>
              <a:chExt cx="1777999" cy="1777999"/>
            </a:xfrm>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7" name="Rectangle 26"/>
            <p:cNvSpPr/>
            <p:nvPr/>
          </p:nvSpPr>
          <p:spPr>
            <a:xfrm>
              <a:off x="429386" y="4888668"/>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9" name="Group 44"/>
            <p:cNvGrpSpPr>
              <a:grpSpLocks/>
            </p:cNvGrpSpPr>
            <p:nvPr/>
          </p:nvGrpSpPr>
          <p:grpSpPr bwMode="auto">
            <a:xfrm>
              <a:off x="657986" y="5117268"/>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58655"/>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cs typeface="Segoe UI"/>
                </a:rPr>
                <a:t>Discover</a:t>
              </a:r>
            </a:p>
          </p:txBody>
        </p:sp>
        <p:sp>
          <p:nvSpPr>
            <p:cNvPr id="33" name="TextBox 32"/>
            <p:cNvSpPr txBox="1"/>
            <p:nvPr/>
          </p:nvSpPr>
          <p:spPr>
            <a:xfrm>
              <a:off x="1454911" y="318416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Analyze</a:t>
              </a:r>
            </a:p>
          </p:txBody>
        </p:sp>
        <p:sp>
          <p:nvSpPr>
            <p:cNvPr id="34" name="TextBox 33"/>
            <p:cNvSpPr txBox="1"/>
            <p:nvPr/>
          </p:nvSpPr>
          <p:spPr>
            <a:xfrm>
              <a:off x="1454911" y="4051736"/>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Visualize</a:t>
              </a:r>
            </a:p>
          </p:txBody>
        </p:sp>
        <p:sp>
          <p:nvSpPr>
            <p:cNvPr id="35" name="TextBox 34"/>
            <p:cNvSpPr txBox="1"/>
            <p:nvPr/>
          </p:nvSpPr>
          <p:spPr>
            <a:xfrm>
              <a:off x="1454911" y="5017729"/>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Explore</a:t>
              </a:r>
            </a:p>
          </p:txBody>
        </p:sp>
      </p:grpSp>
      <p:sp useBgFill="1">
        <p:nvSpPr>
          <p:cNvPr id="7" name="Rectangle 6"/>
          <p:cNvSpPr/>
          <p:nvPr/>
        </p:nvSpPr>
        <p:spPr>
          <a:xfrm>
            <a:off x="-9144" y="0"/>
            <a:ext cx="4293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p:cNvSpPr>
            <a:spLocks noGrp="1"/>
          </p:cNvSpPr>
          <p:nvPr>
            <p:ph type="title"/>
          </p:nvPr>
        </p:nvSpPr>
        <p:spPr/>
        <p:txBody>
          <a:bodyPr/>
          <a:lstStyle/>
          <a:p>
            <a:r>
              <a:rPr lang="en-US" dirty="0"/>
              <a:t>Analyzing data with Excel</a:t>
            </a:r>
          </a:p>
        </p:txBody>
      </p:sp>
      <p:grpSp>
        <p:nvGrpSpPr>
          <p:cNvPr id="9" name="Group 8"/>
          <p:cNvGrpSpPr/>
          <p:nvPr/>
        </p:nvGrpSpPr>
        <p:grpSpPr>
          <a:xfrm>
            <a:off x="3826758" y="1308297"/>
            <a:ext cx="8260273" cy="5335314"/>
            <a:chOff x="3826758" y="1308297"/>
            <a:chExt cx="8260273" cy="5335314"/>
          </a:xfrm>
        </p:grpSpPr>
        <p:grpSp>
          <p:nvGrpSpPr>
            <p:cNvPr id="2" name="Group 1"/>
            <p:cNvGrpSpPr/>
            <p:nvPr/>
          </p:nvGrpSpPr>
          <p:grpSpPr>
            <a:xfrm>
              <a:off x="3826758" y="1308297"/>
              <a:ext cx="8260273" cy="5335314"/>
              <a:chOff x="4296161" y="1524072"/>
              <a:chExt cx="7291210" cy="4709396"/>
            </a:xfrm>
          </p:grpSpPr>
          <p:sp>
            <p:nvSpPr>
              <p:cNvPr id="62"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Easily discover and access public and corporate 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stretch>
                <a:fillRect/>
              </a:stretch>
            </p:blipFill>
            <p:spPr>
              <a:xfrm>
                <a:off x="4296161" y="2316552"/>
                <a:ext cx="7291210" cy="3916916"/>
              </a:xfrm>
              <a:prstGeom prst="rect">
                <a:avLst/>
              </a:prstGeom>
            </p:spPr>
          </p:pic>
        </p:grpSp>
        <p:sp>
          <p:nvSpPr>
            <p:cNvPr id="8" name="Rectangle 7"/>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Brace 42"/>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48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childTnLst>
                                </p:cTn>
                              </p:par>
                              <p:par>
                                <p:cTn id="12" presetID="2" presetClass="entr" presetSubtype="2" decel="9800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a:t>Analyzing data with Excel</a:t>
            </a:r>
            <a:endParaRPr lang="en-US" dirty="0"/>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829049" y="2137568"/>
            <a:ext cx="8257981" cy="4499280"/>
          </a:xfrm>
          <a:prstGeom prst="rect">
            <a:avLst/>
          </a:prstGeom>
        </p:spPr>
      </p:pic>
      <p:grpSp>
        <p:nvGrpSpPr>
          <p:cNvPr id="16" name="Group 15"/>
          <p:cNvGrpSpPr/>
          <p:nvPr/>
        </p:nvGrpSpPr>
        <p:grpSpPr>
          <a:xfrm>
            <a:off x="429386" y="2145468"/>
            <a:ext cx="4156685" cy="3657600"/>
            <a:chOff x="471590" y="2125663"/>
            <a:chExt cx="4156685" cy="3657600"/>
          </a:xfrm>
        </p:grpSpPr>
        <p:sp>
          <p:nvSpPr>
            <p:cNvPr id="18" name="Rectangle 17"/>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700190" y="2354263"/>
              <a:ext cx="457200" cy="457200"/>
              <a:chOff x="-3781305" y="3065460"/>
              <a:chExt cx="1777999" cy="1777999"/>
            </a:xfrm>
          </p:grpSpPr>
          <p:sp>
            <p:nvSpPr>
              <p:cNvPr id="3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71590" y="30400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700190" y="3268663"/>
              <a:ext cx="457200" cy="457200"/>
              <a:chOff x="-3781305" y="3065460"/>
              <a:chExt cx="1777999" cy="1777999"/>
            </a:xfrm>
          </p:grpSpPr>
          <p:sp>
            <p:nvSpPr>
              <p:cNvPr id="3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71590" y="39544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3" name="Group 39"/>
            <p:cNvGrpSpPr>
              <a:grpSpLocks/>
            </p:cNvGrpSpPr>
            <p:nvPr/>
          </p:nvGrpSpPr>
          <p:grpSpPr bwMode="auto">
            <a:xfrm>
              <a:off x="700190" y="4183063"/>
              <a:ext cx="457200" cy="457200"/>
              <a:chOff x="-3781305" y="3065460"/>
              <a:chExt cx="1777999" cy="1777999"/>
            </a:xfrm>
          </p:grpSpPr>
          <p:sp>
            <p:nvSpPr>
              <p:cNvPr id="3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5" name="Group 44"/>
            <p:cNvGrpSpPr>
              <a:grpSpLocks/>
            </p:cNvGrpSpPr>
            <p:nvPr/>
          </p:nvGrpSpPr>
          <p:grpSpPr bwMode="auto">
            <a:xfrm>
              <a:off x="700190" y="5097463"/>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6" name="TextBox 25"/>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cs typeface="Segoe UI"/>
                </a:rPr>
                <a:t>Discover</a:t>
              </a:r>
            </a:p>
          </p:txBody>
        </p:sp>
        <p:sp>
          <p:nvSpPr>
            <p:cNvPr id="27" name="TextBox 26"/>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Analyze</a:t>
              </a:r>
            </a:p>
          </p:txBody>
        </p:sp>
        <p:sp>
          <p:nvSpPr>
            <p:cNvPr id="28" name="TextBox 27"/>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Visualize</a:t>
              </a:r>
            </a:p>
          </p:txBody>
        </p:sp>
        <p:sp>
          <p:nvSpPr>
            <p:cNvPr id="29" name="TextBox 28"/>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Explore</a:t>
              </a:r>
            </a:p>
          </p:txBody>
        </p:sp>
      </p:grpSp>
      <p:grpSp>
        <p:nvGrpSpPr>
          <p:cNvPr id="45" name="Group 44"/>
          <p:cNvGrpSpPr/>
          <p:nvPr/>
        </p:nvGrpSpPr>
        <p:grpSpPr>
          <a:xfrm>
            <a:off x="3826758" y="1308297"/>
            <a:ext cx="8260273" cy="828745"/>
            <a:chOff x="4296161" y="1524072"/>
            <a:chExt cx="7291210" cy="731520"/>
          </a:xfrm>
        </p:grpSpPr>
        <p:sp>
          <p:nvSpPr>
            <p:cNvPr id="46"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7" name="Rectangle 46"/>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Model &amp; analyze 100’s of millions of rows of 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58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2282" b="2628"/>
          <a:stretch/>
        </p:blipFill>
        <p:spPr>
          <a:xfrm>
            <a:off x="3829049" y="2091525"/>
            <a:ext cx="8261049" cy="4552086"/>
          </a:xfrm>
          <a:prstGeom prst="rect">
            <a:avLst/>
          </a:prstGeom>
        </p:spPr>
      </p:pic>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a:t>Analyzing data with Excel</a:t>
            </a:r>
            <a:endParaRPr lang="en-US" dirty="0"/>
          </a:p>
        </p:txBody>
      </p:sp>
      <p:grpSp>
        <p:nvGrpSpPr>
          <p:cNvPr id="16" name="Group 15"/>
          <p:cNvGrpSpPr/>
          <p:nvPr/>
        </p:nvGrpSpPr>
        <p:grpSpPr>
          <a:xfrm>
            <a:off x="429386" y="2145468"/>
            <a:ext cx="4156685" cy="3657600"/>
            <a:chOff x="471590" y="2125663"/>
            <a:chExt cx="4156685" cy="3657600"/>
          </a:xfrm>
        </p:grpSpPr>
        <p:sp>
          <p:nvSpPr>
            <p:cNvPr id="17" name="Rectangle 16"/>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cs typeface="Segoe UI"/>
                </a:rPr>
                <a:t>Discover</a:t>
              </a: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Analyze</a:t>
              </a: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Visualize</a:t>
              </a: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Explore</a:t>
              </a: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Explore your data with interactive visualization</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Brace 44"/>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8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0" name="Picture 9"/>
          <p:cNvPicPr>
            <a:picLocks noChangeAspect="1"/>
          </p:cNvPicPr>
          <p:nvPr/>
        </p:nvPicPr>
        <p:blipFill rotWithShape="1">
          <a:blip r:embed="rId3"/>
          <a:srcRect b="3822"/>
          <a:stretch/>
        </p:blipFill>
        <p:spPr>
          <a:xfrm>
            <a:off x="3829049" y="2132879"/>
            <a:ext cx="8253083" cy="4510732"/>
          </a:xfrm>
          <a:prstGeom prst="rect">
            <a:avLst/>
          </a:prstGeom>
        </p:spPr>
      </p:pic>
      <p:sp>
        <p:nvSpPr>
          <p:cNvPr id="12" name="Title 1"/>
          <p:cNvSpPr>
            <a:spLocks noGrp="1"/>
          </p:cNvSpPr>
          <p:nvPr>
            <p:ph type="title"/>
          </p:nvPr>
        </p:nvSpPr>
        <p:spPr/>
        <p:txBody>
          <a:bodyPr/>
          <a:lstStyle/>
          <a:p>
            <a:pPr lvl="0"/>
            <a:r>
              <a:rPr lang="en-US"/>
              <a:t>Analyzing data with Excel</a:t>
            </a:r>
            <a:endParaRPr lang="en-US" dirty="0"/>
          </a:p>
        </p:txBody>
      </p:sp>
      <p:grpSp>
        <p:nvGrpSpPr>
          <p:cNvPr id="11" name="Group 10"/>
          <p:cNvGrpSpPr/>
          <p:nvPr/>
        </p:nvGrpSpPr>
        <p:grpSpPr>
          <a:xfrm>
            <a:off x="429386" y="2145468"/>
            <a:ext cx="4156685" cy="3657600"/>
            <a:chOff x="471590" y="2125663"/>
            <a:chExt cx="4156685" cy="3657600"/>
          </a:xfrm>
        </p:grpSpPr>
        <p:sp>
          <p:nvSpPr>
            <p:cNvPr id="16" name="Rectangle 15"/>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cs typeface="Segoe UI"/>
                </a:rPr>
                <a:t>Discover</a:t>
              </a: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Analyze</a:t>
              </a: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Visualize</a:t>
              </a: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a:solidFill>
                    <a:schemeClr val="tx2"/>
                  </a:solidFill>
                  <a:latin typeface="+mj-lt"/>
                  <a:ea typeface="+mn-ea"/>
                  <a:cs typeface="Segoe UI"/>
                </a:rPr>
                <a:t>Explore</a:t>
              </a: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Uncover new insights with 3D geospatial analysis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Brace 43"/>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53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1C0E37-93FD-6ED0-7DE4-F5EB7A8EC7FB}"/>
              </a:ext>
            </a:extLst>
          </p:cNvPr>
          <p:cNvSpPr txBox="1"/>
          <p:nvPr/>
        </p:nvSpPr>
        <p:spPr>
          <a:xfrm>
            <a:off x="1143000" y="446564"/>
            <a:ext cx="9423400" cy="1569660"/>
          </a:xfrm>
          <a:prstGeom prst="rect">
            <a:avLst/>
          </a:prstGeom>
          <a:noFill/>
        </p:spPr>
        <p:txBody>
          <a:bodyPr wrap="square">
            <a:spAutoFit/>
          </a:bodyPr>
          <a:lstStyle/>
          <a:p>
            <a:pPr algn="ctr" rtl="0">
              <a:spcBef>
                <a:spcPts val="0"/>
              </a:spcBef>
              <a:spcAft>
                <a:spcPts val="0"/>
              </a:spcAft>
            </a:pPr>
            <a:r>
              <a:rPr lang="en-IN" sz="3200" b="1" i="0" u="none" strike="noStrike" dirty="0">
                <a:effectLst/>
                <a:latin typeface="Montserrat" panose="00000500000000000000" pitchFamily="2" charset="0"/>
              </a:rPr>
              <a:t>Real-world example: Miami Heat</a:t>
            </a:r>
            <a:endParaRPr lang="en-IN" sz="3200" b="1" dirty="0">
              <a:effectLst/>
            </a:endParaRPr>
          </a:p>
          <a:p>
            <a:pPr algn="ctr"/>
            <a:br>
              <a:rPr lang="en-IN" sz="3200" b="1" dirty="0"/>
            </a:br>
            <a:endParaRPr lang="en-IN" sz="3200" b="1" dirty="0"/>
          </a:p>
        </p:txBody>
      </p:sp>
      <p:grpSp>
        <p:nvGrpSpPr>
          <p:cNvPr id="18" name="Group 17">
            <a:extLst>
              <a:ext uri="{FF2B5EF4-FFF2-40B4-BE49-F238E27FC236}">
                <a16:creationId xmlns:a16="http://schemas.microsoft.com/office/drawing/2014/main" id="{9760E16B-D3D6-7845-325B-4AE3DFBB9FD8}"/>
              </a:ext>
            </a:extLst>
          </p:cNvPr>
          <p:cNvGrpSpPr/>
          <p:nvPr/>
        </p:nvGrpSpPr>
        <p:grpSpPr>
          <a:xfrm>
            <a:off x="1142998" y="1769758"/>
            <a:ext cx="9423401" cy="4193425"/>
            <a:chOff x="1142998" y="1769758"/>
            <a:chExt cx="9423401" cy="4193425"/>
          </a:xfrm>
        </p:grpSpPr>
        <p:sp>
          <p:nvSpPr>
            <p:cNvPr id="10" name="TextBox 9">
              <a:extLst>
                <a:ext uri="{FF2B5EF4-FFF2-40B4-BE49-F238E27FC236}">
                  <a16:creationId xmlns:a16="http://schemas.microsoft.com/office/drawing/2014/main" id="{BF69881A-2BD4-8268-B7A5-6B0BCF851BB7}"/>
                </a:ext>
              </a:extLst>
            </p:cNvPr>
            <p:cNvSpPr txBox="1"/>
            <p:nvPr/>
          </p:nvSpPr>
          <p:spPr>
            <a:xfrm>
              <a:off x="1142999" y="1769758"/>
              <a:ext cx="9423400" cy="1723549"/>
            </a:xfrm>
            <a:prstGeom prst="rect">
              <a:avLst/>
            </a:prstGeom>
            <a:noFill/>
          </p:spPr>
          <p:txBody>
            <a:bodyPr wrap="square">
              <a:spAutoFit/>
            </a:bodyPr>
            <a:lstStyle/>
            <a:p>
              <a:pPr marL="457200" indent="-457200" rtl="0">
                <a:spcBef>
                  <a:spcPts val="0"/>
                </a:spcBef>
                <a:spcAft>
                  <a:spcPts val="1200"/>
                </a:spcAft>
                <a:buFont typeface="Arial" panose="020B0604020202020204" pitchFamily="34" charset="0"/>
                <a:buChar char="•"/>
              </a:pPr>
              <a:r>
                <a:rPr lang="en-US" sz="2800" b="1" i="0" u="none" strike="noStrike" dirty="0">
                  <a:effectLst/>
                  <a:latin typeface="Lato" panose="020F0502020204030203" pitchFamily="34" charset="0"/>
                </a:rPr>
                <a:t>The Miami Heat used Power BI to boost season ticket sales by 30% and save $1 million on operations.</a:t>
              </a:r>
              <a:endParaRPr lang="en-US" sz="2800" b="1" dirty="0">
                <a:effectLst/>
              </a:endParaRPr>
            </a:p>
            <a:p>
              <a:br>
                <a:rPr lang="en-US" sz="2000" dirty="0"/>
              </a:br>
              <a:endParaRPr lang="en-IN" sz="2000" dirty="0"/>
            </a:p>
          </p:txBody>
        </p:sp>
        <p:sp>
          <p:nvSpPr>
            <p:cNvPr id="12" name="TextBox 11">
              <a:extLst>
                <a:ext uri="{FF2B5EF4-FFF2-40B4-BE49-F238E27FC236}">
                  <a16:creationId xmlns:a16="http://schemas.microsoft.com/office/drawing/2014/main" id="{F070EEAB-B0B6-53BE-8529-F8CBD99A4EE1}"/>
                </a:ext>
              </a:extLst>
            </p:cNvPr>
            <p:cNvSpPr txBox="1"/>
            <p:nvPr/>
          </p:nvSpPr>
          <p:spPr>
            <a:xfrm>
              <a:off x="1142998" y="3101108"/>
              <a:ext cx="9084733" cy="1723549"/>
            </a:xfrm>
            <a:prstGeom prst="rect">
              <a:avLst/>
            </a:prstGeom>
            <a:noFill/>
          </p:spPr>
          <p:txBody>
            <a:bodyPr wrap="square">
              <a:spAutoFit/>
            </a:bodyPr>
            <a:lstStyle/>
            <a:p>
              <a:pPr marL="457200" indent="-457200" rtl="0">
                <a:spcBef>
                  <a:spcPts val="0"/>
                </a:spcBef>
                <a:spcAft>
                  <a:spcPts val="1200"/>
                </a:spcAft>
                <a:buFont typeface="Arial" panose="020B0604020202020204" pitchFamily="34" charset="0"/>
                <a:buChar char="•"/>
              </a:pPr>
              <a:r>
                <a:rPr lang="en-US" sz="2800" b="1" i="0" u="none" strike="noStrike" dirty="0">
                  <a:effectLst/>
                  <a:latin typeface="Lato" panose="020F0502020204030203" pitchFamily="34" charset="0"/>
                </a:rPr>
                <a:t>Power BI adoption in the Miami Heat is 70% across the organization.</a:t>
              </a:r>
              <a:endParaRPr lang="en-US" sz="2800" b="1" dirty="0">
                <a:effectLst/>
              </a:endParaRPr>
            </a:p>
            <a:p>
              <a:br>
                <a:rPr lang="en-US" sz="2000" dirty="0"/>
              </a:br>
              <a:endParaRPr lang="en-IN" sz="2000" dirty="0"/>
            </a:p>
          </p:txBody>
        </p:sp>
        <p:sp>
          <p:nvSpPr>
            <p:cNvPr id="14" name="TextBox 13">
              <a:extLst>
                <a:ext uri="{FF2B5EF4-FFF2-40B4-BE49-F238E27FC236}">
                  <a16:creationId xmlns:a16="http://schemas.microsoft.com/office/drawing/2014/main" id="{501D16AF-9D47-0499-F21B-A7A6D2F8F606}"/>
                </a:ext>
              </a:extLst>
            </p:cNvPr>
            <p:cNvSpPr txBox="1"/>
            <p:nvPr/>
          </p:nvSpPr>
          <p:spPr>
            <a:xfrm>
              <a:off x="1142999" y="4301190"/>
              <a:ext cx="9423399" cy="1661993"/>
            </a:xfrm>
            <a:prstGeom prst="rect">
              <a:avLst/>
            </a:prstGeom>
            <a:noFill/>
          </p:spPr>
          <p:txBody>
            <a:bodyPr wrap="square">
              <a:spAutoFit/>
            </a:bodyPr>
            <a:lstStyle/>
            <a:p>
              <a:pPr marL="457200" indent="-457200" rtl="0">
                <a:spcBef>
                  <a:spcPts val="0"/>
                </a:spcBef>
                <a:spcAft>
                  <a:spcPts val="1200"/>
                </a:spcAft>
                <a:buFont typeface="Arial" panose="020B0604020202020204" pitchFamily="34" charset="0"/>
                <a:buChar char="•"/>
              </a:pPr>
              <a:r>
                <a:rPr lang="en-US" sz="2800" b="1" i="0" u="none" strike="noStrike" dirty="0">
                  <a:effectLst/>
                  <a:latin typeface="Lato" panose="020F0502020204030203" pitchFamily="34" charset="0"/>
                </a:rPr>
                <a:t>Power BI transformed customer interactions and business operations for the Miami Heat.</a:t>
              </a:r>
              <a:endParaRPr lang="en-US" sz="2800" b="1" dirty="0">
                <a:effectLst/>
              </a:endParaRPr>
            </a:p>
            <a:p>
              <a:br>
                <a:rPr lang="en-US" dirty="0"/>
              </a:br>
              <a:endParaRPr lang="en-IN" dirty="0"/>
            </a:p>
          </p:txBody>
        </p:sp>
      </p:grpSp>
    </p:spTree>
    <p:extLst>
      <p:ext uri="{BB962C8B-B14F-4D97-AF65-F5344CB8AC3E}">
        <p14:creationId xmlns:p14="http://schemas.microsoft.com/office/powerpoint/2010/main" val="199745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xml><?xml version="1.0" encoding="utf-8"?>
<a:theme xmlns:a="http://schemas.openxmlformats.org/drawingml/2006/main" name="SQL Serv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56711E8-28ED-4F69-9DFB-8F036D39B26D}"/>
    </a:ext>
  </a:extLst>
</a:theme>
</file>

<file path=ppt/theme/theme3.xml><?xml version="1.0" encoding="utf-8"?>
<a:theme xmlns:a="http://schemas.openxmlformats.org/drawingml/2006/main" name="System Cent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3EEEC12-679C-4D73-826D-41BE530142E5}"/>
    </a:ext>
  </a:extLst>
</a:theme>
</file>

<file path=ppt/theme/theme4.xml><?xml version="1.0" encoding="utf-8"?>
<a:theme xmlns:a="http://schemas.openxmlformats.org/drawingml/2006/main" name="Biz Talk">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54ADBAC6-C770-448D-9686-84A531588C88}"/>
    </a:ext>
  </a:extLst>
</a:theme>
</file>

<file path=ppt/theme/theme5.xml><?xml version="1.0" encoding="utf-8"?>
<a:theme xmlns:a="http://schemas.openxmlformats.org/drawingml/2006/main" name="2_KT - GCIO Metro Template">
  <a:themeElements>
    <a:clrScheme name="Company Meeting 2011">
      <a:dk1>
        <a:srgbClr val="292929"/>
      </a:dk1>
      <a:lt1>
        <a:srgbClr val="FFFFFF"/>
      </a:lt1>
      <a:dk2>
        <a:srgbClr val="000092"/>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9E8F31E8B630468710D1972815293E" ma:contentTypeVersion="1" ma:contentTypeDescription="Create a new document." ma:contentTypeScope="" ma:versionID="2832db4b5e0c7b2e0e845f7800231fb7">
  <xsd:schema xmlns:xsd="http://www.w3.org/2001/XMLSchema" xmlns:xs="http://www.w3.org/2001/XMLSchema" xmlns:p="http://schemas.microsoft.com/office/2006/metadata/properties" xmlns:ns2="21f87a94-7473-4474-82ff-47357a0645e7" targetNamespace="http://schemas.microsoft.com/office/2006/metadata/properties" ma:root="true" ma:fieldsID="c63a292001e87500cb880d0061ac01b1" ns2:_="">
    <xsd:import namespace="21f87a94-7473-4474-82ff-47357a0645e7"/>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87a94-7473-4474-82ff-47357a0645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F4C9EC-1A5F-4F43-9BF3-D2A971CF61DB}">
  <ds:schemaRefs>
    <ds:schemaRef ds:uri="http://schemas.microsoft.com/sharepoint/v3/contenttype/forms"/>
  </ds:schemaRefs>
</ds:datastoreItem>
</file>

<file path=customXml/itemProps2.xml><?xml version="1.0" encoding="utf-8"?>
<ds:datastoreItem xmlns:ds="http://schemas.openxmlformats.org/officeDocument/2006/customXml" ds:itemID="{3DED1426-9BB0-473A-8572-BCDC8524559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012D743-EF99-4D70-A82B-A06FDA154B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87a94-7473-4474-82ff-47357a064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LIAB_Modern_Datawarehousing_V6</Template>
  <TotalTime>0</TotalTime>
  <Words>2377</Words>
  <Application>Microsoft Office PowerPoint</Application>
  <PresentationFormat>Custom</PresentationFormat>
  <Paragraphs>144</Paragraphs>
  <Slides>11</Slides>
  <Notes>8</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11</vt:i4>
      </vt:variant>
    </vt:vector>
  </HeadingPairs>
  <TitlesOfParts>
    <vt:vector size="31" baseType="lpstr">
      <vt:lpstr>Arial</vt:lpstr>
      <vt:lpstr>Arial Black</vt:lpstr>
      <vt:lpstr>Berlin Sans FB</vt:lpstr>
      <vt:lpstr>Courier New</vt:lpstr>
      <vt:lpstr>Inter</vt:lpstr>
      <vt:lpstr>Lato</vt:lpstr>
      <vt:lpstr>League Spartan</vt:lpstr>
      <vt:lpstr>Montserrat</vt:lpstr>
      <vt:lpstr>Segoe</vt:lpstr>
      <vt:lpstr>Segoe Light</vt:lpstr>
      <vt:lpstr>Segoe Pro</vt:lpstr>
      <vt:lpstr>Segoe Pro Light</vt:lpstr>
      <vt:lpstr>Segoe UI</vt:lpstr>
      <vt:lpstr>Segoe UI Light</vt:lpstr>
      <vt:lpstr>Wingdings</vt:lpstr>
      <vt:lpstr>Data Insights</vt:lpstr>
      <vt:lpstr>SQL Server</vt:lpstr>
      <vt:lpstr>System Center</vt:lpstr>
      <vt:lpstr>Biz Talk</vt:lpstr>
      <vt:lpstr>2_KT - GCIO Metro Template</vt:lpstr>
      <vt:lpstr>PowerPoint Presentation</vt:lpstr>
      <vt:lpstr>PowerPoint Presentation</vt:lpstr>
      <vt:lpstr>The world of data is changing</vt:lpstr>
      <vt:lpstr>A powerful new way to work with data</vt:lpstr>
      <vt:lpstr>Analyzing data with Excel</vt:lpstr>
      <vt:lpstr>Analyzing data with Excel</vt:lpstr>
      <vt:lpstr>Analyzing data with Excel</vt:lpstr>
      <vt:lpstr>Analyzing data with Excel</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presentation</dc:title>
  <dc:creator/>
  <cp:keywords/>
  <cp:lastModifiedBy/>
  <cp:revision>1</cp:revision>
  <dcterms:created xsi:type="dcterms:W3CDTF">2014-04-14T20:51:34Z</dcterms:created>
  <dcterms:modified xsi:type="dcterms:W3CDTF">2023-10-28T11:22:53Z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319;#overview articles|44a91bc1-0390-48f1-8f35-2950d2160348;#3;#customer presentations|18e9ae94-e321-4eea-82d2-ad5b2f470f3c</vt:lpwstr>
  </property>
  <property fmtid="{D5CDD505-2E9C-101B-9397-08002B2CF9AE}" pid="8" name="b1337ea954344dcfb0425a10eee4daa8">
    <vt:lpwstr/>
  </property>
  <property fmtid="{D5CDD505-2E9C-101B-9397-08002B2CF9AE}" pid="9" name="ContentTypeId">
    <vt:lpwstr>0x010100E39E8F31E8B630468710D1972815293E</vt:lpwstr>
  </property>
  <property fmtid="{D5CDD505-2E9C-101B-9397-08002B2CF9AE}" pid="10" name="Industries">
    <vt:lpwstr/>
  </property>
  <property fmtid="{D5CDD505-2E9C-101B-9397-08002B2CF9AE}" pid="11" name="j4d667fb28274e85b2214f6e751c8d1f">
    <vt:lpwstr/>
  </property>
  <property fmtid="{D5CDD505-2E9C-101B-9397-08002B2CF9AE}" pid="12" name="Event Location">
    <vt:lpwstr/>
  </property>
  <property fmtid="{D5CDD505-2E9C-101B-9397-08002B2CF9AE}" pid="13" name="Roles">
    <vt:lpwstr/>
  </property>
  <property fmtid="{D5CDD505-2E9C-101B-9397-08002B2CF9AE}" pid="14" name="Event1">
    <vt:lpwstr>217;#Unassigned|e51362f4-782c-41a8-bb7b-e0cfc8669933</vt:lpwstr>
  </property>
  <property fmtid="{D5CDD505-2E9C-101B-9397-08002B2CF9AE}" pid="15" name="Audience">
    <vt:lpwstr/>
  </property>
  <property fmtid="{D5CDD505-2E9C-101B-9397-08002B2CF9AE}" pid="16" name="SMSGDomain">
    <vt:lpwstr>156;#Server and Tools Business|6783548d-8609-4f97-be4a-4ca2616905a6;#307;#Server and Tools Marketing Group|4f75e184-e5aa-4234-a07f-b032d60df254;#566;#SQL Server Domain|0c0f1824-39dc-4b26-8c74-eff4364b812b;#308;#STB Conversations Domain|ab3ceaba-e38a-46cd-</vt:lpwstr>
  </property>
  <property fmtid="{D5CDD505-2E9C-101B-9397-08002B2CF9AE}" pid="17" name="Competitors">
    <vt:lpwstr/>
  </property>
  <property fmtid="{D5CDD505-2E9C-101B-9397-08002B2CF9AE}" pid="18" name="ItemRetentionFormula">
    <vt:lpwstr/>
  </property>
  <property fmtid="{D5CDD505-2E9C-101B-9397-08002B2CF9AE}" pid="19" name="m6d26e40ac264097a006193f92232ece">
    <vt:lpwstr/>
  </property>
  <property fmtid="{D5CDD505-2E9C-101B-9397-08002B2CF9AE}" pid="20" name="BusinessArchitecture">
    <vt:lpwstr>328;#Cloud OS|ec248454-62d9-485e-995d-0cfad61f7f4c;#329;#New Conversation|5ae50351-4e19-465d-a34a-e592b7a56769</vt:lpwstr>
  </property>
  <property fmtid="{D5CDD505-2E9C-101B-9397-08002B2CF9AE}" pid="21" name="SMSGTags">
    <vt:lpwstr/>
  </property>
  <property fmtid="{D5CDD505-2E9C-101B-9397-08002B2CF9AE}" pid="22" name="j031aa32f4154c8c9a646efae715ebde">
    <vt:lpwstr/>
  </property>
  <property fmtid="{D5CDD505-2E9C-101B-9397-08002B2CF9AE}" pid="23" name="Products">
    <vt:lpwstr>274;#Microsoft Office 365|79b3b58e-e806-4c92-b1ab-8c086f06098a;#262;#Microsoft SQL Server|261ba873-f3ab-420e-96d6-e3004596a551</vt:lpwstr>
  </property>
  <property fmtid="{D5CDD505-2E9C-101B-9397-08002B2CF9AE}" pid="24" name="_dlc_DocIdItemGuid">
    <vt:lpwstr>e6cc213f-3bc4-41fe-bc6a-6f443332d80c</vt:lpwstr>
  </property>
  <property fmtid="{D5CDD505-2E9C-101B-9397-08002B2CF9AE}" pid="25" name="Campaign">
    <vt:lpwstr/>
  </property>
  <property fmtid="{D5CDD505-2E9C-101B-9397-08002B2CF9AE}" pid="26" name="EnterpriseDomainTags">
    <vt:lpwstr/>
  </property>
  <property fmtid="{D5CDD505-2E9C-101B-9397-08002B2CF9AE}" pid="27" name="l311460e3fdf46688abc31ddb7bdc05a">
    <vt:lpwstr/>
  </property>
  <property fmtid="{D5CDD505-2E9C-101B-9397-08002B2CF9AE}" pid="28" name="Segments">
    <vt:lpwstr/>
  </property>
  <property fmtid="{D5CDD505-2E9C-101B-9397-08002B2CF9AE}" pid="29" name="ActivitiesAndPrograms">
    <vt:lpwstr/>
  </property>
  <property fmtid="{D5CDD505-2E9C-101B-9397-08002B2CF9AE}" pid="30" name="Partners">
    <vt:lpwstr/>
  </property>
  <property fmtid="{D5CDD505-2E9C-101B-9397-08002B2CF9AE}" pid="31" name="WorkflowChangePath">
    <vt:lpwstr>cb693860-de64-4811-8443-fefce31b7001,9;cb693860-de64-4811-8443-fefce31b7001,19;cb693860-de64-4811-8443-fefce31b7001,29;b015aa7d-dcd3-45fa-9f16-f621f50b596a,27;b015aa7d-dcd3-45fa-9f16-f621f50b596a,42;b015aa7d-dcd3-45fa-9f16-f621f50b596a,42;b015aa7d-dcd3-45</vt:lpwstr>
  </property>
  <property fmtid="{D5CDD505-2E9C-101B-9397-08002B2CF9AE}" pid="32" name="Groups">
    <vt:lpwstr>311;#Server and Tools Marketing Group|4f75e184-e5aa-4234-a07f-b032d60df254</vt:lpwstr>
  </property>
  <property fmtid="{D5CDD505-2E9C-101B-9397-08002B2CF9AE}" pid="33" name="Topics">
    <vt:lpwstr/>
  </property>
  <property fmtid="{D5CDD505-2E9C-101B-9397-08002B2CF9AE}" pid="34" name="Event Venue">
    <vt:lpwstr/>
  </property>
  <property fmtid="{D5CDD505-2E9C-101B-9397-08002B2CF9AE}" pid="35" name="Track">
    <vt:lpwstr/>
  </property>
  <property fmtid="{D5CDD505-2E9C-101B-9397-08002B2CF9AE}" pid="36" name="Languages">
    <vt:lpwstr/>
  </property>
  <property fmtid="{D5CDD505-2E9C-101B-9397-08002B2CF9AE}" pid="37" name="_docset_NoMedatataSyncRequired">
    <vt:lpwstr>False</vt:lpwstr>
  </property>
  <property fmtid="{D5CDD505-2E9C-101B-9397-08002B2CF9AE}" pid="38" name="messageframeworktype">
    <vt:lpwstr/>
  </property>
  <property fmtid="{D5CDD505-2E9C-101B-9397-08002B2CF9AE}" pid="39" name="TechnicalLevel">
    <vt:lpwstr/>
  </property>
  <property fmtid="{D5CDD505-2E9C-101B-9397-08002B2CF9AE}" pid="40" name="Audiences">
    <vt:lpwstr/>
  </property>
  <property fmtid="{D5CDD505-2E9C-101B-9397-08002B2CF9AE}" pid="41" name="LearningOrganization">
    <vt:lpwstr/>
  </property>
  <property fmtid="{D5CDD505-2E9C-101B-9397-08002B2CF9AE}" pid="42" name="IsMyDocuments">
    <vt:bool>true</vt:bool>
  </property>
  <property fmtid="{D5CDD505-2E9C-101B-9397-08002B2CF9AE}" pid="43" name="LearningDeliveryMethod">
    <vt:lpwstr/>
  </property>
  <property fmtid="{D5CDD505-2E9C-101B-9397-08002B2CF9AE}" pid="44" name="Product">
    <vt:lpwstr/>
  </property>
</Properties>
</file>